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3" r:id="rId2"/>
    <p:sldId id="274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324" r:id="rId12"/>
    <p:sldId id="287" r:id="rId13"/>
    <p:sldId id="286" r:id="rId14"/>
    <p:sldId id="325" r:id="rId15"/>
    <p:sldId id="289" r:id="rId16"/>
    <p:sldId id="290" r:id="rId17"/>
    <p:sldId id="326" r:id="rId18"/>
    <p:sldId id="291" r:id="rId19"/>
    <p:sldId id="292" r:id="rId20"/>
    <p:sldId id="311" r:id="rId21"/>
    <p:sldId id="312" r:id="rId22"/>
    <p:sldId id="327" r:id="rId23"/>
    <p:sldId id="313" r:id="rId24"/>
    <p:sldId id="288" r:id="rId25"/>
    <p:sldId id="328" r:id="rId26"/>
    <p:sldId id="314" r:id="rId27"/>
    <p:sldId id="329" r:id="rId28"/>
    <p:sldId id="309" r:id="rId29"/>
    <p:sldId id="310" r:id="rId30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rientation" initials="o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56" autoAdjust="0"/>
    <p:restoredTop sz="71006" autoAdjust="0"/>
  </p:normalViewPr>
  <p:slideViewPr>
    <p:cSldViewPr>
      <p:cViewPr varScale="1">
        <p:scale>
          <a:sx n="82" d="100"/>
          <a:sy n="82" d="100"/>
        </p:scale>
        <p:origin x="-24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10-03T10:42:27.161" idx="2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B86F0-A75B-4F07-8438-D879477CD098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3C8B7-206C-4F55-BFE7-E811E9B10E2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9034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86AEACF6-9BBE-485B-A70F-B31FA5668EAF}" type="slidenum">
              <a:rPr lang="fr-FR" altLang="fr-FR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86AEACF6-9BBE-485B-A70F-B31FA5668EAF}" type="slidenum">
              <a:rPr lang="fr-FR" altLang="fr-FR"/>
              <a:pPr>
                <a:spcBef>
                  <a:spcPct val="0"/>
                </a:spcBef>
              </a:pPr>
              <a:t>11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524157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86AEACF6-9BBE-485B-A70F-B31FA5668EAF}" type="slidenum">
              <a:rPr lang="fr-FR" altLang="fr-FR"/>
              <a:pPr>
                <a:spcBef>
                  <a:spcPct val="0"/>
                </a:spcBef>
              </a:pPr>
              <a:t>14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863063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86AEACF6-9BBE-485B-A70F-B31FA5668EAF}" type="slidenum">
              <a:rPr lang="fr-FR" altLang="fr-FR"/>
              <a:pPr>
                <a:spcBef>
                  <a:spcPct val="0"/>
                </a:spcBef>
              </a:pPr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911353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mtClean="0"/>
              <a:t>CPGE Lettres classiques: 35 Etab</a:t>
            </a:r>
          </a:p>
          <a:p>
            <a:r>
              <a:rPr lang="fr-FR" altLang="fr-FR" smtClean="0"/>
              <a:t>CPGE Lettres modernes: env. 80 Etab</a:t>
            </a:r>
          </a:p>
          <a:p>
            <a:r>
              <a:rPr lang="fr-FR" altLang="fr-FR" smtClean="0"/>
              <a:t>CPGE B/L: 25 Etab</a:t>
            </a:r>
          </a:p>
          <a:p>
            <a:r>
              <a:rPr lang="fr-FR" altLang="fr-FR" smtClean="0"/>
              <a:t>CPGE Chartes : 3 Etab</a:t>
            </a:r>
          </a:p>
          <a:p>
            <a:r>
              <a:rPr lang="fr-FR" altLang="fr-FR" smtClean="0"/>
              <a:t>CPGE St Cyr: 3 Etab (lycées militaires)</a:t>
            </a:r>
          </a:p>
          <a:p>
            <a:r>
              <a:rPr lang="fr-FR" altLang="fr-FR" smtClean="0"/>
              <a:t>CPGE Arts et Design : 4 Etab</a:t>
            </a:r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72BE81A0-FD53-4879-B3E3-4F12690733AF}" type="slidenum">
              <a:rPr lang="fr-FR" altLang="fr-FR" i="0"/>
              <a:pPr/>
              <a:t>20</a:t>
            </a:fld>
            <a:endParaRPr lang="fr-FR" altLang="fr-FR" i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86AEACF6-9BBE-485B-A70F-B31FA5668EAF}" type="slidenum">
              <a:rPr lang="fr-FR" altLang="fr-FR"/>
              <a:pPr>
                <a:spcBef>
                  <a:spcPct val="0"/>
                </a:spcBef>
              </a:pPr>
              <a:t>22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585423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86AEACF6-9BBE-485B-A70F-B31FA5668EAF}" type="slidenum">
              <a:rPr lang="fr-FR" altLang="fr-FR"/>
              <a:pPr>
                <a:spcBef>
                  <a:spcPct val="0"/>
                </a:spcBef>
              </a:pPr>
              <a:t>25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850482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Instituts d’Études Politiques forment des cadres du secteur privé et de la fonction publique. La formation dure en général 5 </a:t>
            </a:r>
            <a:r>
              <a:rPr lang="fr-FR" dirty="0" err="1" smtClean="0"/>
              <a:t>ans.Le</a:t>
            </a:r>
            <a:r>
              <a:rPr lang="fr-FR" dirty="0" smtClean="0"/>
              <a:t> premier cycle de 3 ans </a:t>
            </a:r>
            <a:br>
              <a:rPr lang="fr-FR" dirty="0" smtClean="0"/>
            </a:br>
            <a:r>
              <a:rPr lang="fr-FR" dirty="0" smtClean="0"/>
              <a:t>est pluridisciplinaire, le second cycle nous spécialise. Tous les IEP délivrent le grade de master.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3C8B7-206C-4F55-BFE7-E811E9B10E25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235565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20563329-9AC4-4FD1-91E0-8817BF9F7E97}" type="slidenum">
              <a:rPr lang="fr-FR" altLang="fr-FR"/>
              <a:pPr>
                <a:spcBef>
                  <a:spcPct val="0"/>
                </a:spcBef>
              </a:pPr>
              <a:t>29</a:t>
            </a:fld>
            <a:endParaRPr lang="fr-FR" altLang="fr-FR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672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2364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7349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3704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1897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3588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8321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3962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307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0931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4052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57ED6-6D1C-4D42-B39B-F79080F516B3}" type="datetimeFigureOut">
              <a:rPr lang="fr-FR" smtClean="0"/>
              <a:pPr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56B53-6378-4BF6-AA21-CF406AAC0A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0476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3.jpeg"/><Relationship Id="rId4" Type="http://schemas.openxmlformats.org/officeDocument/2006/relationships/slide" Target="slide2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mplin&#8211;iep.fr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ladocumentationfrancaise.fr/" TargetMode="External"/><Relationship Id="rId4" Type="http://schemas.openxmlformats.org/officeDocument/2006/relationships/hyperlink" Target="http://www.cned.fr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e 2"/>
          <p:cNvGrpSpPr>
            <a:grpSpLocks/>
          </p:cNvGrpSpPr>
          <p:nvPr/>
        </p:nvGrpSpPr>
        <p:grpSpPr bwMode="auto">
          <a:xfrm>
            <a:off x="6599238" y="236538"/>
            <a:ext cx="2216150" cy="1270000"/>
            <a:chOff x="7572986" y="277666"/>
            <a:chExt cx="2215540" cy="1269923"/>
          </a:xfrm>
        </p:grpSpPr>
        <p:grpSp>
          <p:nvGrpSpPr>
            <p:cNvPr id="15365" name="Group 8"/>
            <p:cNvGrpSpPr>
              <a:grpSpLocks/>
            </p:cNvGrpSpPr>
            <p:nvPr/>
          </p:nvGrpSpPr>
          <p:grpSpPr bwMode="auto">
            <a:xfrm>
              <a:off x="7572986" y="277666"/>
              <a:ext cx="2215540" cy="1269923"/>
              <a:chOff x="4455" y="343"/>
              <a:chExt cx="1177" cy="589"/>
            </a:xfrm>
          </p:grpSpPr>
          <p:sp>
            <p:nvSpPr>
              <p:cNvPr id="15367" name="Ellipse 1"/>
              <p:cNvSpPr>
                <a:spLocks noChangeArrowheads="1"/>
              </p:cNvSpPr>
              <p:nvPr/>
            </p:nvSpPr>
            <p:spPr bwMode="auto">
              <a:xfrm rot="1322920">
                <a:off x="4455" y="343"/>
                <a:ext cx="1177" cy="589"/>
              </a:xfrm>
              <a:prstGeom prst="ellipse">
                <a:avLst/>
              </a:prstGeom>
              <a:gradFill rotWithShape="1">
                <a:gsLst>
                  <a:gs pos="0">
                    <a:srgbClr val="770000"/>
                  </a:gs>
                  <a:gs pos="100000">
                    <a:srgbClr val="CE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82945" tIns="41473" rIns="82945" bIns="41473"/>
              <a:lstStyle>
                <a:lvl1pPr defTabSz="827088">
                  <a:spcBef>
                    <a:spcPct val="20000"/>
                  </a:spcBef>
                  <a:defRPr sz="2500" b="1">
                    <a:solidFill>
                      <a:srgbClr val="505150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 defTabSz="827088">
                  <a:spcBef>
                    <a:spcPct val="20000"/>
                  </a:spcBef>
                  <a:buChar char="/"/>
                  <a:defRPr>
                    <a:solidFill>
                      <a:srgbClr val="0052A2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 defTabSz="827088">
                  <a:spcBef>
                    <a:spcPct val="20000"/>
                  </a:spcBef>
                  <a:defRPr sz="1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 defTabSz="827088">
                  <a:spcBef>
                    <a:spcPct val="20000"/>
                  </a:spcBef>
                  <a:buChar char="–"/>
                  <a:defRPr sz="12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 defTabSz="827088">
                  <a:spcBef>
                    <a:spcPct val="20000"/>
                  </a:spcBef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defTabSz="8270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defTabSz="8270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defTabSz="8270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defTabSz="8270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 b="0">
                  <a:solidFill>
                    <a:schemeClr val="tx1"/>
                  </a:solidFill>
                  <a:latin typeface="Calibri" pitchFamily="34" charset="0"/>
                </a:endParaRPr>
              </a:p>
            </p:txBody>
          </p:sp>
          <p:sp>
            <p:nvSpPr>
              <p:cNvPr id="15368" name="ZoneTexte 2"/>
              <p:cNvSpPr txBox="1">
                <a:spLocks noChangeArrowheads="1"/>
              </p:cNvSpPr>
              <p:nvPr/>
            </p:nvSpPr>
            <p:spPr bwMode="auto">
              <a:xfrm rot="1282411">
                <a:off x="4499" y="431"/>
                <a:ext cx="1112" cy="2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2945" tIns="41473" rIns="82945" bIns="41473">
                <a:spAutoFit/>
              </a:bodyPr>
              <a:lstStyle>
                <a:lvl1pPr>
                  <a:spcBef>
                    <a:spcPct val="20000"/>
                  </a:spcBef>
                  <a:defRPr sz="2500" b="1">
                    <a:solidFill>
                      <a:srgbClr val="505150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/"/>
                  <a:defRPr>
                    <a:solidFill>
                      <a:srgbClr val="0052A2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spcBef>
                    <a:spcPct val="20000"/>
                  </a:spcBef>
                  <a:defRPr sz="1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1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spcAft>
                    <a:spcPts val="300"/>
                  </a:spcAft>
                </a:pPr>
                <a:r>
                  <a:rPr lang="fr-FR" altLang="fr-FR" sz="1800" b="0" i="0" dirty="0">
                    <a:solidFill>
                      <a:schemeClr val="bg1"/>
                    </a:solidFill>
                    <a:latin typeface="Tahoma" pitchFamily="34" charset="0"/>
                  </a:rPr>
                  <a:t>Spécial élèves </a:t>
                </a:r>
                <a:br>
                  <a:rPr lang="fr-FR" altLang="fr-FR" sz="1800" b="0" i="0" dirty="0">
                    <a:solidFill>
                      <a:schemeClr val="bg1"/>
                    </a:solidFill>
                    <a:latin typeface="Tahoma" pitchFamily="34" charset="0"/>
                  </a:rPr>
                </a:br>
                <a:r>
                  <a:rPr lang="fr-FR" altLang="fr-FR" sz="1800" b="0" i="0" dirty="0">
                    <a:solidFill>
                      <a:schemeClr val="bg1"/>
                    </a:solidFill>
                    <a:latin typeface="Tahoma" pitchFamily="34" charset="0"/>
                  </a:rPr>
                  <a:t>du réseau</a:t>
                </a:r>
              </a:p>
            </p:txBody>
          </p:sp>
        </p:grpSp>
        <p:sp>
          <p:nvSpPr>
            <p:cNvPr id="15366" name="ZoneTexte 1"/>
            <p:cNvSpPr txBox="1">
              <a:spLocks noChangeArrowheads="1"/>
            </p:cNvSpPr>
            <p:nvPr/>
          </p:nvSpPr>
          <p:spPr bwMode="auto">
            <a:xfrm rot="1304678">
              <a:off x="7703381" y="991570"/>
              <a:ext cx="17281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500" b="1">
                  <a:solidFill>
                    <a:srgbClr val="505150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spcBef>
                  <a:spcPct val="20000"/>
                </a:spcBef>
                <a:buChar char="/"/>
                <a:defRPr>
                  <a:solidFill>
                    <a:srgbClr val="0052A2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spcBef>
                  <a:spcPct val="20000"/>
                </a:spcBef>
                <a:defRPr sz="1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1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1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1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1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1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fr-FR" altLang="fr-FR" sz="1600" b="0" i="0" dirty="0">
                  <a:solidFill>
                    <a:srgbClr val="FC9908"/>
                  </a:solidFill>
                  <a:latin typeface="Tahoma" pitchFamily="34" charset="0"/>
                  <a:cs typeface="Tahoma" pitchFamily="34" charset="0"/>
                </a:rPr>
                <a:t>Rentrée </a:t>
              </a:r>
              <a:r>
                <a:rPr lang="fr-FR" altLang="fr-FR" sz="1600" b="0" i="0" dirty="0" smtClean="0">
                  <a:solidFill>
                    <a:srgbClr val="FC9908"/>
                  </a:solidFill>
                  <a:latin typeface="Tahoma" pitchFamily="34" charset="0"/>
                  <a:cs typeface="Tahoma" pitchFamily="34" charset="0"/>
                </a:rPr>
                <a:t>2022</a:t>
              </a:r>
              <a:endParaRPr lang="fr-FR" altLang="fr-FR" sz="1600" b="0" i="0" dirty="0">
                <a:solidFill>
                  <a:srgbClr val="FC9908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84213" y="2424113"/>
            <a:ext cx="7808912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5400" b="1" i="0" dirty="0">
                <a:solidFill>
                  <a:srgbClr val="0051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En-têtes)"/>
                <a:cs typeface="Arial" charset="0"/>
              </a:rPr>
              <a:t>Choisir l’enseignement </a:t>
            </a:r>
            <a:br>
              <a:rPr lang="fr-FR" sz="5400" b="1" i="0" dirty="0">
                <a:solidFill>
                  <a:srgbClr val="0051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En-têtes)"/>
                <a:cs typeface="Arial" charset="0"/>
              </a:rPr>
            </a:br>
            <a:r>
              <a:rPr lang="fr-FR" sz="5400" b="1" i="0" dirty="0">
                <a:solidFill>
                  <a:srgbClr val="0051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En-têtes)"/>
                <a:cs typeface="Arial" charset="0"/>
              </a:rPr>
              <a:t>supérieur français </a:t>
            </a:r>
            <a:br>
              <a:rPr lang="fr-FR" sz="5400" b="1" i="0" dirty="0">
                <a:solidFill>
                  <a:srgbClr val="0051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En-têtes)"/>
                <a:cs typeface="Arial" charset="0"/>
              </a:rPr>
            </a:br>
            <a:r>
              <a:rPr lang="fr-FR" sz="5400" b="1" i="0" dirty="0">
                <a:solidFill>
                  <a:srgbClr val="0051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En-têtes)"/>
                <a:cs typeface="Arial" charset="0"/>
              </a:rPr>
              <a:t>après le bac</a:t>
            </a:r>
            <a:br>
              <a:rPr lang="fr-FR" sz="5400" b="1" i="0" dirty="0">
                <a:solidFill>
                  <a:srgbClr val="0051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En-têtes)"/>
                <a:cs typeface="Arial" charset="0"/>
              </a:rPr>
            </a:br>
            <a:r>
              <a:rPr lang="fr-FR" sz="2800" i="0" dirty="0">
                <a:solidFill>
                  <a:srgbClr val="0051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En-têtes)"/>
                <a:cs typeface="Arial" charset="0"/>
              </a:rPr>
              <a:t>pour la rentrée </a:t>
            </a:r>
            <a:r>
              <a:rPr lang="fr-FR" sz="2800" i="0" dirty="0" smtClean="0">
                <a:solidFill>
                  <a:srgbClr val="00519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(En-têtes)"/>
                <a:cs typeface="Arial" charset="0"/>
              </a:rPr>
              <a:t>2022</a:t>
            </a:r>
            <a:endParaRPr lang="fr-FR" sz="2800" i="0" dirty="0">
              <a:solidFill>
                <a:srgbClr val="00519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(En-têtes)"/>
              <a:cs typeface="Arial" charset="0"/>
            </a:endParaRPr>
          </a:p>
        </p:txBody>
      </p:sp>
      <p:sp>
        <p:nvSpPr>
          <p:cNvPr id="15364" name="Text Box 14"/>
          <p:cNvSpPr txBox="1">
            <a:spLocks noChangeArrowheads="1"/>
          </p:cNvSpPr>
          <p:nvPr/>
        </p:nvSpPr>
        <p:spPr bwMode="auto">
          <a:xfrm>
            <a:off x="1042988" y="6323013"/>
            <a:ext cx="7053262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927" tIns="41464" rIns="82927" bIns="41464">
            <a:spAutoFit/>
          </a:bodyPr>
          <a:lstStyle>
            <a:lvl1pPr defTabSz="912813">
              <a:spcBef>
                <a:spcPct val="20000"/>
              </a:spcBef>
              <a:defRPr sz="2500" b="1">
                <a:solidFill>
                  <a:srgbClr val="505150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12813">
              <a:spcBef>
                <a:spcPct val="20000"/>
              </a:spcBef>
              <a:buChar char="/"/>
              <a:defRPr>
                <a:solidFill>
                  <a:srgbClr val="0052A2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12813">
              <a:spcBef>
                <a:spcPct val="20000"/>
              </a:spcBef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12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100" b="0" i="0" dirty="0">
                <a:solidFill>
                  <a:srgbClr val="333333"/>
                </a:solidFill>
              </a:rPr>
              <a:t>Support de présentation pour les informations collectives à destination des élèves et des familles des établissements d’enseignement français à l’étranger – Réalisation SORES – </a:t>
            </a:r>
            <a:r>
              <a:rPr lang="fr-FR" altLang="fr-FR" sz="1100" b="0" dirty="0">
                <a:solidFill>
                  <a:srgbClr val="333333"/>
                </a:solidFill>
              </a:rPr>
              <a:t>Dernière MAJ octobre 2019</a:t>
            </a:r>
          </a:p>
        </p:txBody>
      </p:sp>
    </p:spTree>
    <p:extLst>
      <p:ext uri="{BB962C8B-B14F-4D97-AF65-F5344CB8AC3E}">
        <p14:creationId xmlns:p14="http://schemas.microsoft.com/office/powerpoint/2010/main" xmlns="" val="405586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38" name="Group 62"/>
          <p:cNvGraphicFramePr>
            <a:graphicFrameLocks noGrp="1"/>
          </p:cNvGraphicFramePr>
          <p:nvPr/>
        </p:nvGraphicFramePr>
        <p:xfrm>
          <a:off x="5940425" y="2133600"/>
          <a:ext cx="2519363" cy="4545014"/>
        </p:xfrm>
        <a:graphic>
          <a:graphicData uri="http://schemas.openxmlformats.org/drawingml/2006/table">
            <a:tbl>
              <a:tblPr/>
              <a:tblGrid>
                <a:gridCol w="2519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448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 licences de sciences fondamentales</a:t>
                      </a:r>
                      <a:b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7" marR="9140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07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 mentions 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Chimie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Mathématiques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Physique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Physique-chimie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de la vie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de la terre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de la vie et de la terre</a:t>
                      </a:r>
                    </a:p>
                  </a:txBody>
                  <a:tcPr marL="91407" marR="9140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94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Débouchés : enseignant, chimiste, biologiste, géologue, océanologue, parfumeur, acousticien…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7" marR="91407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4637" name="Group 61"/>
          <p:cNvGraphicFramePr>
            <a:graphicFrameLocks noGrp="1"/>
          </p:cNvGraphicFramePr>
          <p:nvPr/>
        </p:nvGraphicFramePr>
        <p:xfrm>
          <a:off x="322263" y="2133600"/>
          <a:ext cx="5257800" cy="4627563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91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 licences de sciences appliquées</a:t>
                      </a:r>
                      <a:b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68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 mentions 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Électronique, énergie électrique, automatique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Génie civil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Informatique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Mathématiques et informatique appliquées aux sciences H&amp;S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Mécanique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et technologies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et techniques des activités physiques et sportives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pour l’ingénieur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pour </a:t>
                      </a: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 santé (L1 Santé)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1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Débouchés : enseignement, ingénierie, informaticien, analyste-programmeur, administrateur réseau, statisticien, professions de la santé (médecine, odontologie, maïeutique, pharmacie, kinésithérapie…), professions du sport (éducation spécialisée, monitorat sportif, gestion d’établissement, coaching sportif, conseil commercial…), etc.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74747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9" marR="91439"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pSp>
        <p:nvGrpSpPr>
          <p:cNvPr id="27670" name="Group 45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5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85000">
                  <a:srgbClr val="00B050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108" y="185"/>
              <a:ext cx="1512" cy="3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licences</a:t>
              </a:r>
              <a:b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</a:br>
              <a:r>
                <a:rPr lang="fr-FR" sz="14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généralistes LMD</a:t>
              </a:r>
              <a:endParaRPr lang="fr-FR" sz="29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pic>
        <p:nvPicPr>
          <p:cNvPr id="27671" name="Picture 5">
            <a:hlinkClick r:id="rId2" action="ppaction://hlinksldjump" tooltip="Revenir au schéma général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5038" y="6429375"/>
            <a:ext cx="5556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72" name="Text Box 3"/>
          <p:cNvSpPr txBox="1">
            <a:spLocks noChangeArrowheads="1"/>
          </p:cNvSpPr>
          <p:nvPr/>
        </p:nvSpPr>
        <p:spPr bwMode="auto">
          <a:xfrm>
            <a:off x="179388" y="1557338"/>
            <a:ext cx="8783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Domaine</a:t>
            </a:r>
            <a:r>
              <a:rPr lang="fr-FR" altLang="fr-FR" sz="1800" b="1">
                <a:solidFill>
                  <a:srgbClr val="C00000"/>
                </a:solidFill>
              </a:rPr>
              <a:t> Sciences, technologies, santé</a:t>
            </a:r>
            <a:endParaRPr lang="fr-FR" altLang="fr-FR" sz="1800">
              <a:solidFill>
                <a:srgbClr val="404040"/>
              </a:solidFill>
              <a:latin typeface="Arial" pitchFamily="34" charset="0"/>
            </a:endParaRPr>
          </a:p>
        </p:txBody>
      </p:sp>
      <p:pic>
        <p:nvPicPr>
          <p:cNvPr id="27673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7692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31"/>
          <p:cNvSpPr>
            <a:spLocks noChangeArrowheads="1"/>
          </p:cNvSpPr>
          <p:nvPr/>
        </p:nvSpPr>
        <p:spPr bwMode="auto">
          <a:xfrm>
            <a:off x="8106516" y="5984287"/>
            <a:ext cx="248351" cy="454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5951534" y="4246537"/>
            <a:ext cx="576263" cy="346693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5341938" y="4246537"/>
            <a:ext cx="576263" cy="34310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5951536" y="5074117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5341937" y="5065885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grpSp>
        <p:nvGrpSpPr>
          <p:cNvPr id="4" name="Group 197"/>
          <p:cNvGrpSpPr>
            <a:grpSpLocks/>
          </p:cNvGrpSpPr>
          <p:nvPr/>
        </p:nvGrpSpPr>
        <p:grpSpPr bwMode="auto">
          <a:xfrm>
            <a:off x="2468563" y="1589088"/>
            <a:ext cx="2390775" cy="246062"/>
            <a:chOff x="1419" y="1117"/>
            <a:chExt cx="1506" cy="155"/>
          </a:xfrm>
        </p:grpSpPr>
        <p:sp>
          <p:nvSpPr>
            <p:cNvPr id="5" name="Ellipse 5"/>
            <p:cNvSpPr/>
            <p:nvPr/>
          </p:nvSpPr>
          <p:spPr bwMode="auto">
            <a:xfrm>
              <a:off x="1419" y="1149"/>
              <a:ext cx="261" cy="1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>
                  <a:solidFill>
                    <a:srgbClr val="FFFFFF"/>
                  </a:solidFill>
                  <a:cs typeface="Arial" charset="0"/>
                </a:rPr>
                <a:t>S</a:t>
              </a:r>
            </a:p>
          </p:txBody>
        </p:sp>
        <p:sp>
          <p:nvSpPr>
            <p:cNvPr id="16877" name="Text Box 210"/>
            <p:cNvSpPr txBox="1">
              <a:spLocks noChangeArrowheads="1"/>
            </p:cNvSpPr>
            <p:nvPr/>
          </p:nvSpPr>
          <p:spPr bwMode="auto">
            <a:xfrm>
              <a:off x="1701" y="1117"/>
              <a:ext cx="122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/>
                <a:t>Admission avec sélection</a:t>
              </a:r>
            </a:p>
          </p:txBody>
        </p:sp>
      </p:grpSp>
      <p:grpSp>
        <p:nvGrpSpPr>
          <p:cNvPr id="13" name="Groupe 12"/>
          <p:cNvGrpSpPr>
            <a:grpSpLocks/>
          </p:cNvGrpSpPr>
          <p:nvPr/>
        </p:nvGrpSpPr>
        <p:grpSpPr bwMode="auto">
          <a:xfrm>
            <a:off x="623888" y="1255713"/>
            <a:ext cx="1198562" cy="5294312"/>
            <a:chOff x="623888" y="1255713"/>
            <a:chExt cx="1198564" cy="5294629"/>
          </a:xfrm>
        </p:grpSpPr>
        <p:grpSp>
          <p:nvGrpSpPr>
            <p:cNvPr id="16824" name="Group 106"/>
            <p:cNvGrpSpPr>
              <a:grpSpLocks/>
            </p:cNvGrpSpPr>
            <p:nvPr/>
          </p:nvGrpSpPr>
          <p:grpSpPr bwMode="auto">
            <a:xfrm>
              <a:off x="623888" y="1255713"/>
              <a:ext cx="1198564" cy="5191125"/>
              <a:chOff x="344" y="791"/>
              <a:chExt cx="755" cy="327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44" y="3796"/>
                <a:ext cx="718" cy="265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L1 santé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8" y="3469"/>
                <a:ext cx="718" cy="28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48" y="3195"/>
                <a:ext cx="718" cy="274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44" y="1438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4" y="2609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44" y="2331"/>
                <a:ext cx="586" cy="278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44" y="2023"/>
                <a:ext cx="509" cy="27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44" y="1731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4" y="791"/>
                <a:ext cx="390" cy="36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4" y="1145"/>
                <a:ext cx="390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4" y="2901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40" y="2532"/>
                <a:ext cx="328" cy="14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Sage-femme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4" y="2263"/>
                <a:ext cx="458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Dentiste Pharmacien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13" y="1370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Généraliste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76" y="791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spécialiste</a:t>
                </a:r>
              </a:p>
            </p:txBody>
          </p:sp>
          <p:sp>
            <p:nvSpPr>
              <p:cNvPr id="31" name="Ellipse 5"/>
              <p:cNvSpPr/>
              <p:nvPr/>
            </p:nvSpPr>
            <p:spPr>
              <a:xfrm>
                <a:off x="567" y="3729"/>
                <a:ext cx="265" cy="103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</p:grpSp>
        <p:sp>
          <p:nvSpPr>
            <p:cNvPr id="15" name="Égal 14"/>
            <p:cNvSpPr/>
            <p:nvPr/>
          </p:nvSpPr>
          <p:spPr>
            <a:xfrm rot="16200000">
              <a:off x="1112834" y="6320150"/>
              <a:ext cx="150821" cy="309563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e 31"/>
          <p:cNvGrpSpPr>
            <a:grpSpLocks/>
          </p:cNvGrpSpPr>
          <p:nvPr/>
        </p:nvGrpSpPr>
        <p:grpSpPr bwMode="auto">
          <a:xfrm>
            <a:off x="1830388" y="2747963"/>
            <a:ext cx="1085850" cy="3854450"/>
            <a:chOff x="1633930" y="2700553"/>
            <a:chExt cx="1084784" cy="3854060"/>
          </a:xfrm>
        </p:grpSpPr>
        <p:grpSp>
          <p:nvGrpSpPr>
            <p:cNvPr id="16786" name="Groupe 22"/>
            <p:cNvGrpSpPr>
              <a:grpSpLocks/>
            </p:cNvGrpSpPr>
            <p:nvPr/>
          </p:nvGrpSpPr>
          <p:grpSpPr bwMode="auto">
            <a:xfrm>
              <a:off x="1633930" y="2700553"/>
              <a:ext cx="1084784" cy="3699065"/>
              <a:chOff x="1633614" y="2700171"/>
              <a:chExt cx="1084783" cy="369943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826698" y="5934583"/>
                <a:ext cx="891699" cy="465021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1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1826698" y="5469362"/>
                <a:ext cx="891699" cy="46680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2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26696" y="5020018"/>
                <a:ext cx="747685" cy="45013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3 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826699" y="4070521"/>
                <a:ext cx="623733" cy="46184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26698" y="4534155"/>
                <a:ext cx="623733" cy="42076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1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642895" y="5020018"/>
                <a:ext cx="183803" cy="137958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Licence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26698" y="3627528"/>
                <a:ext cx="492071" cy="3995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1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826698" y="3155955"/>
                <a:ext cx="492071" cy="47157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2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1826696" y="2700171"/>
                <a:ext cx="492073" cy="4557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3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633614" y="4070521"/>
                <a:ext cx="193082" cy="884398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50" b="1" i="0" dirty="0">
                    <a:solidFill>
                      <a:schemeClr val="bg1"/>
                    </a:solidFill>
                  </a:rPr>
                  <a:t>Master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638277" y="2703436"/>
                <a:ext cx="188419" cy="132367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Doctorat</a:t>
                </a:r>
              </a:p>
            </p:txBody>
          </p:sp>
          <p:sp>
            <p:nvSpPr>
              <p:cNvPr id="46" name="Ellipse 5"/>
              <p:cNvSpPr/>
              <p:nvPr/>
            </p:nvSpPr>
            <p:spPr bwMode="auto">
              <a:xfrm>
                <a:off x="1950570" y="4906490"/>
                <a:ext cx="375991" cy="147665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4" name="Égal 33"/>
            <p:cNvSpPr/>
            <p:nvPr/>
          </p:nvSpPr>
          <p:spPr>
            <a:xfrm rot="16200000">
              <a:off x="2169888" y="6297599"/>
              <a:ext cx="204767" cy="309259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963988" y="6524625"/>
            <a:ext cx="2989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LYCÉE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026275" y="6523038"/>
            <a:ext cx="1952625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ÉCOLES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351213" y="6524625"/>
            <a:ext cx="576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/>
              <a:t>IUT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2388" y="6524625"/>
            <a:ext cx="285750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1" name="Rectangle 50"/>
          <p:cNvSpPr/>
          <p:nvPr/>
        </p:nvSpPr>
        <p:spPr>
          <a:xfrm>
            <a:off x="295275" y="6524625"/>
            <a:ext cx="328613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2" name="Rectangle 51"/>
          <p:cNvSpPr/>
          <p:nvPr/>
        </p:nvSpPr>
        <p:spPr>
          <a:xfrm>
            <a:off x="295275" y="5972175"/>
            <a:ext cx="328613" cy="473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95275" y="5519738"/>
            <a:ext cx="328613" cy="4619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95275" y="50546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2388" y="2281238"/>
            <a:ext cx="571500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5275" y="41402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95275" y="36750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95275" y="320992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5275" y="274637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388" y="1255713"/>
            <a:ext cx="571500" cy="5715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2388" y="1816100"/>
            <a:ext cx="571500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95275" y="46021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388" y="5060950"/>
            <a:ext cx="242887" cy="138588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2388" y="4094163"/>
            <a:ext cx="242887" cy="9747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388" y="2746375"/>
            <a:ext cx="242887" cy="13938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66" name="Group 124"/>
          <p:cNvGrpSpPr>
            <a:grpSpLocks/>
          </p:cNvGrpSpPr>
          <p:nvPr/>
        </p:nvGrpSpPr>
        <p:grpSpPr bwMode="auto">
          <a:xfrm>
            <a:off x="3959225" y="5500688"/>
            <a:ext cx="576263" cy="1023937"/>
            <a:chOff x="2445" y="3465"/>
            <a:chExt cx="363" cy="645"/>
          </a:xfrm>
        </p:grpSpPr>
        <p:sp>
          <p:nvSpPr>
            <p:cNvPr id="67" name="Rectangle 66"/>
            <p:cNvSpPr/>
            <p:nvPr/>
          </p:nvSpPr>
          <p:spPr>
            <a:xfrm>
              <a:off x="2517" y="3768"/>
              <a:ext cx="291" cy="293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16" y="3465"/>
              <a:ext cx="292" cy="306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445" y="3465"/>
              <a:ext cx="72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BTS</a:t>
              </a:r>
            </a:p>
          </p:txBody>
        </p:sp>
        <p:sp>
          <p:nvSpPr>
            <p:cNvPr id="70" name="Ellipse 5"/>
            <p:cNvSpPr/>
            <p:nvPr/>
          </p:nvSpPr>
          <p:spPr>
            <a:xfrm>
              <a:off x="2560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71" name="Group 180"/>
          <p:cNvGrpSpPr>
            <a:grpSpLocks/>
          </p:cNvGrpSpPr>
          <p:nvPr/>
        </p:nvGrpSpPr>
        <p:grpSpPr bwMode="auto">
          <a:xfrm>
            <a:off x="6538913" y="4964113"/>
            <a:ext cx="430212" cy="1566862"/>
            <a:chOff x="3982" y="3127"/>
            <a:chExt cx="414" cy="987"/>
          </a:xfrm>
        </p:grpSpPr>
        <p:sp>
          <p:nvSpPr>
            <p:cNvPr id="72" name="Rectangle 71"/>
            <p:cNvSpPr/>
            <p:nvPr/>
          </p:nvSpPr>
          <p:spPr>
            <a:xfrm>
              <a:off x="4016" y="3768"/>
              <a:ext cx="364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16" y="3468"/>
              <a:ext cx="364" cy="3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016" y="3227"/>
              <a:ext cx="364" cy="2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016" y="3127"/>
              <a:ext cx="364" cy="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DCG</a:t>
              </a:r>
            </a:p>
          </p:txBody>
        </p:sp>
        <p:sp>
          <p:nvSpPr>
            <p:cNvPr id="76" name="Ellipse 5"/>
            <p:cNvSpPr/>
            <p:nvPr/>
          </p:nvSpPr>
          <p:spPr>
            <a:xfrm>
              <a:off x="4073" y="4020"/>
              <a:ext cx="250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73" name="Text Box 163"/>
            <p:cNvSpPr txBox="1">
              <a:spLocks noChangeArrowheads="1"/>
            </p:cNvSpPr>
            <p:nvPr/>
          </p:nvSpPr>
          <p:spPr bwMode="auto">
            <a:xfrm rot="-5400000">
              <a:off x="3828" y="3430"/>
              <a:ext cx="722" cy="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100" b="1" i="0"/>
                <a:t>Comptabilité</a:t>
              </a:r>
              <a:br>
                <a:rPr lang="fr-FR" altLang="fr-FR" sz="1100" b="1" i="0"/>
              </a:br>
              <a:r>
                <a:rPr lang="fr-FR" altLang="fr-FR" sz="1100" b="1" i="0"/>
                <a:t>Gestion</a:t>
              </a:r>
            </a:p>
          </p:txBody>
        </p:sp>
      </p:grpSp>
      <p:grpSp>
        <p:nvGrpSpPr>
          <p:cNvPr id="78" name="Group 179"/>
          <p:cNvGrpSpPr>
            <a:grpSpLocks/>
          </p:cNvGrpSpPr>
          <p:nvPr/>
        </p:nvGrpSpPr>
        <p:grpSpPr bwMode="auto">
          <a:xfrm>
            <a:off x="6538913" y="2746375"/>
            <a:ext cx="461962" cy="2232025"/>
            <a:chOff x="3982" y="1730"/>
            <a:chExt cx="444" cy="1406"/>
          </a:xfrm>
        </p:grpSpPr>
        <p:sp>
          <p:nvSpPr>
            <p:cNvPr id="79" name="Rectangle 231"/>
            <p:cNvSpPr/>
            <p:nvPr/>
          </p:nvSpPr>
          <p:spPr>
            <a:xfrm>
              <a:off x="4016" y="2895"/>
              <a:ext cx="364" cy="1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80" name="Rectangle 232"/>
            <p:cNvSpPr/>
            <p:nvPr/>
          </p:nvSpPr>
          <p:spPr>
            <a:xfrm>
              <a:off x="4016" y="2695"/>
              <a:ext cx="364" cy="19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22" y="2315"/>
              <a:ext cx="364" cy="2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22" y="2026"/>
              <a:ext cx="364" cy="2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022" y="1845"/>
              <a:ext cx="364" cy="1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4" name="Rectangle 240"/>
            <p:cNvSpPr/>
            <p:nvPr/>
          </p:nvSpPr>
          <p:spPr>
            <a:xfrm>
              <a:off x="4016" y="2594"/>
              <a:ext cx="364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spc="-70" dirty="0">
                  <a:solidFill>
                    <a:schemeClr val="bg1"/>
                  </a:solidFill>
                </a:rPr>
                <a:t>DSCG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022" y="1730"/>
              <a:ext cx="364" cy="11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DEC</a:t>
              </a:r>
            </a:p>
          </p:txBody>
        </p:sp>
        <p:sp>
          <p:nvSpPr>
            <p:cNvPr id="86" name="Ellipse 5"/>
            <p:cNvSpPr/>
            <p:nvPr/>
          </p:nvSpPr>
          <p:spPr>
            <a:xfrm>
              <a:off x="4086" y="3042"/>
              <a:ext cx="224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87" name="Ellipse 5"/>
            <p:cNvSpPr/>
            <p:nvPr/>
          </p:nvSpPr>
          <p:spPr>
            <a:xfrm>
              <a:off x="4086" y="2520"/>
              <a:ext cx="237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57" name="Text Box 164"/>
            <p:cNvSpPr txBox="1">
              <a:spLocks noChangeArrowheads="1"/>
            </p:cNvSpPr>
            <p:nvPr/>
          </p:nvSpPr>
          <p:spPr bwMode="auto">
            <a:xfrm rot="-5400000">
              <a:off x="3864" y="1970"/>
              <a:ext cx="680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200" b="1" i="0"/>
                <a:t>Expertise comptable</a:t>
              </a:r>
            </a:p>
          </p:txBody>
        </p:sp>
      </p:grpSp>
      <p:grpSp>
        <p:nvGrpSpPr>
          <p:cNvPr id="89" name="Group 194"/>
          <p:cNvGrpSpPr>
            <a:grpSpLocks/>
          </p:cNvGrpSpPr>
          <p:nvPr/>
        </p:nvGrpSpPr>
        <p:grpSpPr bwMode="auto">
          <a:xfrm>
            <a:off x="4721225" y="5500688"/>
            <a:ext cx="576263" cy="1023937"/>
            <a:chOff x="2925" y="3465"/>
            <a:chExt cx="363" cy="645"/>
          </a:xfrm>
        </p:grpSpPr>
        <p:sp>
          <p:nvSpPr>
            <p:cNvPr id="90" name="Rectangle 89"/>
            <p:cNvSpPr/>
            <p:nvPr/>
          </p:nvSpPr>
          <p:spPr>
            <a:xfrm>
              <a:off x="2925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>
                  <a:solidFill>
                    <a:schemeClr val="bg1"/>
                  </a:solidFill>
                </a:rPr>
                <a:t>É</a:t>
              </a:r>
              <a:r>
                <a:rPr lang="fr-FR" sz="1200" b="1" i="0" dirty="0">
                  <a:solidFill>
                    <a:schemeClr val="bg1"/>
                  </a:solidFill>
                </a:rPr>
                <a:t>co</a:t>
              </a:r>
              <a:endParaRPr lang="fr-FR" sz="1200" i="0" dirty="0">
                <a:solidFill>
                  <a:schemeClr val="bg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925" y="3465"/>
              <a:ext cx="363" cy="306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Éco</a:t>
              </a:r>
            </a:p>
          </p:txBody>
        </p:sp>
        <p:sp>
          <p:nvSpPr>
            <p:cNvPr id="92" name="Ellipse 5"/>
            <p:cNvSpPr/>
            <p:nvPr/>
          </p:nvSpPr>
          <p:spPr>
            <a:xfrm>
              <a:off x="2965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195"/>
          <p:cNvGrpSpPr>
            <a:grpSpLocks/>
          </p:cNvGrpSpPr>
          <p:nvPr/>
        </p:nvGrpSpPr>
        <p:grpSpPr bwMode="auto">
          <a:xfrm>
            <a:off x="5338763" y="5500688"/>
            <a:ext cx="576262" cy="1028700"/>
            <a:chOff x="3239" y="3465"/>
            <a:chExt cx="363" cy="648"/>
          </a:xfrm>
        </p:grpSpPr>
        <p:sp>
          <p:nvSpPr>
            <p:cNvPr id="94" name="Rectangle 93"/>
            <p:cNvSpPr/>
            <p:nvPr/>
          </p:nvSpPr>
          <p:spPr>
            <a:xfrm>
              <a:off x="3239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39" y="3465"/>
              <a:ext cx="363" cy="305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  <a:endParaRPr lang="fr-FR" sz="1050" b="1" i="0" dirty="0">
                <a:solidFill>
                  <a:schemeClr val="bg1"/>
                </a:solidFill>
              </a:endParaRPr>
            </a:p>
          </p:txBody>
        </p:sp>
        <p:sp>
          <p:nvSpPr>
            <p:cNvPr id="96" name="Ellipse 5"/>
            <p:cNvSpPr/>
            <p:nvPr/>
          </p:nvSpPr>
          <p:spPr>
            <a:xfrm>
              <a:off x="3311" y="4019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97" name="Group 196"/>
          <p:cNvGrpSpPr>
            <a:grpSpLocks/>
          </p:cNvGrpSpPr>
          <p:nvPr/>
        </p:nvGrpSpPr>
        <p:grpSpPr bwMode="auto">
          <a:xfrm>
            <a:off x="5951538" y="5505450"/>
            <a:ext cx="577850" cy="1025525"/>
            <a:chOff x="3693" y="3468"/>
            <a:chExt cx="363" cy="646"/>
          </a:xfrm>
        </p:grpSpPr>
        <p:sp>
          <p:nvSpPr>
            <p:cNvPr id="98" name="Rectangle 97"/>
            <p:cNvSpPr/>
            <p:nvPr/>
          </p:nvSpPr>
          <p:spPr>
            <a:xfrm>
              <a:off x="3693" y="3769"/>
              <a:ext cx="363" cy="29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693" y="3468"/>
              <a:ext cx="363" cy="3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</a:p>
          </p:txBody>
        </p:sp>
        <p:sp>
          <p:nvSpPr>
            <p:cNvPr id="100" name="Ellipse 5"/>
            <p:cNvSpPr/>
            <p:nvPr/>
          </p:nvSpPr>
          <p:spPr>
            <a:xfrm>
              <a:off x="3773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232"/>
          <p:cNvGrpSpPr>
            <a:grpSpLocks/>
          </p:cNvGrpSpPr>
          <p:nvPr/>
        </p:nvGrpSpPr>
        <p:grpSpPr bwMode="auto">
          <a:xfrm>
            <a:off x="6948488" y="4117975"/>
            <a:ext cx="506412" cy="2413000"/>
            <a:chOff x="4313" y="2594"/>
            <a:chExt cx="415" cy="1520"/>
          </a:xfrm>
        </p:grpSpPr>
        <p:sp>
          <p:nvSpPr>
            <p:cNvPr id="102" name="Rectangle 231"/>
            <p:cNvSpPr>
              <a:spLocks noChangeArrowheads="1"/>
            </p:cNvSpPr>
            <p:nvPr/>
          </p:nvSpPr>
          <p:spPr bwMode="auto">
            <a:xfrm>
              <a:off x="4377" y="3770"/>
              <a:ext cx="351" cy="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i="0"/>
            </a:p>
          </p:txBody>
        </p:sp>
        <p:sp>
          <p:nvSpPr>
            <p:cNvPr id="103" name="Rectangle 232"/>
            <p:cNvSpPr>
              <a:spLocks noChangeArrowheads="1"/>
            </p:cNvSpPr>
            <p:nvPr/>
          </p:nvSpPr>
          <p:spPr bwMode="auto">
            <a:xfrm>
              <a:off x="4377" y="3452"/>
              <a:ext cx="351" cy="3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4" name="Rectangle 232"/>
            <p:cNvSpPr>
              <a:spLocks noChangeArrowheads="1"/>
            </p:cNvSpPr>
            <p:nvPr/>
          </p:nvSpPr>
          <p:spPr bwMode="auto">
            <a:xfrm>
              <a:off x="4377" y="3151"/>
              <a:ext cx="351" cy="3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5" name="Rectangle 232"/>
            <p:cNvSpPr>
              <a:spLocks noChangeArrowheads="1"/>
            </p:cNvSpPr>
            <p:nvPr/>
          </p:nvSpPr>
          <p:spPr bwMode="auto">
            <a:xfrm>
              <a:off x="4377" y="2891"/>
              <a:ext cx="351" cy="2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6" name="Rectangle 232"/>
            <p:cNvSpPr>
              <a:spLocks noChangeArrowheads="1"/>
            </p:cNvSpPr>
            <p:nvPr/>
          </p:nvSpPr>
          <p:spPr bwMode="auto">
            <a:xfrm>
              <a:off x="4377" y="2707"/>
              <a:ext cx="351" cy="18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7" name="Rectangle 240"/>
            <p:cNvSpPr/>
            <p:nvPr/>
          </p:nvSpPr>
          <p:spPr>
            <a:xfrm>
              <a:off x="4377" y="2594"/>
              <a:ext cx="351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</a:rPr>
                <a:t>Diplômes d’écoles</a:t>
              </a:r>
            </a:p>
          </p:txBody>
        </p:sp>
        <p:sp>
          <p:nvSpPr>
            <p:cNvPr id="16699" name="Text Box 167"/>
            <p:cNvSpPr txBox="1">
              <a:spLocks noChangeArrowheads="1"/>
            </p:cNvSpPr>
            <p:nvPr/>
          </p:nvSpPr>
          <p:spPr bwMode="auto">
            <a:xfrm rot="-5400000">
              <a:off x="3848" y="3229"/>
              <a:ext cx="1270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400" b="1" i="0"/>
                <a:t>Grandes écoles</a:t>
              </a:r>
              <a:r>
                <a:rPr lang="fr-FR" altLang="fr-FR" sz="1200" b="1"/>
                <a:t> </a:t>
              </a:r>
              <a:r>
                <a:rPr lang="fr-FR" altLang="fr-FR" sz="1200"/>
                <a:t>post-bac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i="0"/>
                <a:t>Ingénieurs, commerce, arts, IEP</a:t>
              </a:r>
            </a:p>
          </p:txBody>
        </p:sp>
        <p:sp>
          <p:nvSpPr>
            <p:cNvPr id="109" name="Ellipse 5"/>
            <p:cNvSpPr/>
            <p:nvPr/>
          </p:nvSpPr>
          <p:spPr>
            <a:xfrm>
              <a:off x="4445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/>
                <a:t>S</a:t>
              </a:r>
              <a:endParaRPr lang="fr-FR" sz="900" i="0" dirty="0"/>
            </a:p>
          </p:txBody>
        </p:sp>
      </p:grpSp>
      <p:grpSp>
        <p:nvGrpSpPr>
          <p:cNvPr id="110" name="Groupe 60"/>
          <p:cNvGrpSpPr>
            <a:grpSpLocks/>
          </p:cNvGrpSpPr>
          <p:nvPr/>
        </p:nvGrpSpPr>
        <p:grpSpPr bwMode="auto">
          <a:xfrm>
            <a:off x="7464425" y="4117975"/>
            <a:ext cx="347663" cy="2405063"/>
            <a:chOff x="7622911" y="4117976"/>
            <a:chExt cx="276229" cy="2405063"/>
          </a:xfrm>
        </p:grpSpPr>
        <p:sp>
          <p:nvSpPr>
            <p:cNvPr id="111" name="Rectangle 232"/>
            <p:cNvSpPr>
              <a:spLocks noChangeArrowheads="1"/>
            </p:cNvSpPr>
            <p:nvPr/>
          </p:nvSpPr>
          <p:spPr bwMode="auto">
            <a:xfrm>
              <a:off x="7644307" y="4999235"/>
              <a:ext cx="251621" cy="48081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grpSp>
          <p:nvGrpSpPr>
            <p:cNvPr id="16661" name="Group 265"/>
            <p:cNvGrpSpPr>
              <a:grpSpLocks/>
            </p:cNvGrpSpPr>
            <p:nvPr/>
          </p:nvGrpSpPr>
          <p:grpSpPr bwMode="auto">
            <a:xfrm>
              <a:off x="7622911" y="4117976"/>
              <a:ext cx="276229" cy="2405063"/>
              <a:chOff x="4753" y="2594"/>
              <a:chExt cx="174" cy="1515"/>
            </a:xfrm>
          </p:grpSpPr>
          <p:sp>
            <p:nvSpPr>
              <p:cNvPr id="113" name="Rectangle 231"/>
              <p:cNvSpPr>
                <a:spLocks noChangeArrowheads="1"/>
              </p:cNvSpPr>
              <p:nvPr/>
            </p:nvSpPr>
            <p:spPr bwMode="auto">
              <a:xfrm>
                <a:off x="4767" y="3770"/>
                <a:ext cx="159" cy="286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i="0"/>
              </a:p>
            </p:txBody>
          </p:sp>
          <p:sp>
            <p:nvSpPr>
              <p:cNvPr id="114" name="Rectangle 232"/>
              <p:cNvSpPr>
                <a:spLocks noChangeArrowheads="1"/>
              </p:cNvSpPr>
              <p:nvPr/>
            </p:nvSpPr>
            <p:spPr bwMode="auto">
              <a:xfrm>
                <a:off x="4767" y="3452"/>
                <a:ext cx="159" cy="31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5" name="Rectangle 232"/>
              <p:cNvSpPr>
                <a:spLocks noChangeArrowheads="1"/>
              </p:cNvSpPr>
              <p:nvPr/>
            </p:nvSpPr>
            <p:spPr bwMode="auto">
              <a:xfrm>
                <a:off x="4766" y="2887"/>
                <a:ext cx="159" cy="26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6" name="Rectangle 232"/>
              <p:cNvSpPr>
                <a:spLocks noChangeArrowheads="1"/>
              </p:cNvSpPr>
              <p:nvPr/>
            </p:nvSpPr>
            <p:spPr bwMode="auto">
              <a:xfrm>
                <a:off x="4766" y="2707"/>
                <a:ext cx="159" cy="18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7" name="Rectangle 240"/>
              <p:cNvSpPr/>
              <p:nvPr/>
            </p:nvSpPr>
            <p:spPr>
              <a:xfrm>
                <a:off x="4765" y="2594"/>
                <a:ext cx="161" cy="11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lIns="0" tIns="36000" rIns="0" bIns="36000" anchor="ctr"/>
              <a:lstStyle/>
              <a:p>
                <a:pPr algn="ctr" eaLnBrk="1" hangingPunct="1">
                  <a:defRPr/>
                </a:pPr>
                <a:r>
                  <a:rPr lang="fr-FR" sz="800" b="1" dirty="0">
                    <a:solidFill>
                      <a:schemeClr val="bg1"/>
                    </a:solidFill>
                    <a:cs typeface="Arial" charset="0"/>
                  </a:rPr>
                  <a:t>DEA</a:t>
                </a:r>
                <a:endParaRPr lang="fr-FR" sz="800" b="1" i="0" dirty="0">
                  <a:solidFill>
                    <a:schemeClr val="bg1"/>
                  </a:solidFill>
                  <a:cs typeface="Arial" charset="0"/>
                </a:endParaRPr>
              </a:p>
            </p:txBody>
          </p:sp>
          <p:sp>
            <p:nvSpPr>
              <p:cNvPr id="118" name="Ellipse 5"/>
              <p:cNvSpPr/>
              <p:nvPr/>
            </p:nvSpPr>
            <p:spPr>
              <a:xfrm>
                <a:off x="4781" y="4020"/>
                <a:ext cx="136" cy="8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Text Box 203"/>
              <p:cNvSpPr txBox="1">
                <a:spLocks noChangeArrowheads="1"/>
              </p:cNvSpPr>
              <p:nvPr/>
            </p:nvSpPr>
            <p:spPr bwMode="auto">
              <a:xfrm rot="16200000">
                <a:off x="4454" y="3275"/>
                <a:ext cx="77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fr-FR" altLang="fr-FR" sz="1200" b="1" i="0" spc="150" dirty="0">
                    <a:solidFill>
                      <a:schemeClr val="bg1"/>
                    </a:solidFill>
                  </a:rPr>
                  <a:t>Architecture</a:t>
                </a:r>
              </a:p>
            </p:txBody>
          </p:sp>
        </p:grpSp>
      </p:grpSp>
      <p:grpSp>
        <p:nvGrpSpPr>
          <p:cNvPr id="121" name="Group 246"/>
          <p:cNvGrpSpPr>
            <a:grpSpLocks/>
          </p:cNvGrpSpPr>
          <p:nvPr/>
        </p:nvGrpSpPr>
        <p:grpSpPr bwMode="auto">
          <a:xfrm>
            <a:off x="3351213" y="5500688"/>
            <a:ext cx="576262" cy="1030287"/>
            <a:chOff x="2062" y="3465"/>
            <a:chExt cx="363" cy="649"/>
          </a:xfrm>
        </p:grpSpPr>
        <p:sp>
          <p:nvSpPr>
            <p:cNvPr id="122" name="Rectangle 121"/>
            <p:cNvSpPr/>
            <p:nvPr/>
          </p:nvSpPr>
          <p:spPr>
            <a:xfrm>
              <a:off x="2151" y="3768"/>
              <a:ext cx="274" cy="293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151" y="3465"/>
              <a:ext cx="274" cy="306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062" y="3465"/>
              <a:ext cx="89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5" name="Ellipse 5"/>
            <p:cNvSpPr/>
            <p:nvPr/>
          </p:nvSpPr>
          <p:spPr>
            <a:xfrm>
              <a:off x="2192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e 125"/>
          <p:cNvGrpSpPr>
            <a:grpSpLocks/>
          </p:cNvGrpSpPr>
          <p:nvPr/>
        </p:nvGrpSpPr>
        <p:grpSpPr bwMode="auto">
          <a:xfrm>
            <a:off x="3349625" y="4937125"/>
            <a:ext cx="1185863" cy="563563"/>
            <a:chOff x="3349627" y="4937125"/>
            <a:chExt cx="1185863" cy="563563"/>
          </a:xfrm>
        </p:grpSpPr>
        <p:grpSp>
          <p:nvGrpSpPr>
            <p:cNvPr id="16636" name="Group 249"/>
            <p:cNvGrpSpPr>
              <a:grpSpLocks/>
            </p:cNvGrpSpPr>
            <p:nvPr/>
          </p:nvGrpSpPr>
          <p:grpSpPr bwMode="auto">
            <a:xfrm>
              <a:off x="3349627" y="4937125"/>
              <a:ext cx="1185863" cy="520700"/>
              <a:chOff x="2061" y="3110"/>
              <a:chExt cx="747" cy="328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2062" y="3226"/>
                <a:ext cx="746" cy="212"/>
              </a:xfrm>
              <a:prstGeom prst="rect">
                <a:avLst/>
              </a:prstGeom>
              <a:solidFill>
                <a:srgbClr val="39DB4C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2061" y="3110"/>
                <a:ext cx="747" cy="11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Licence professionnelle</a:t>
                </a:r>
              </a:p>
            </p:txBody>
          </p:sp>
        </p:grpSp>
        <p:sp>
          <p:nvSpPr>
            <p:cNvPr id="128" name="Ellipse 5"/>
            <p:cNvSpPr/>
            <p:nvPr/>
          </p:nvSpPr>
          <p:spPr>
            <a:xfrm>
              <a:off x="3786188" y="5351463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6445" name="Rectangle 256"/>
          <p:cNvSpPr>
            <a:spLocks noChangeArrowheads="1"/>
          </p:cNvSpPr>
          <p:nvPr/>
        </p:nvSpPr>
        <p:spPr bwMode="auto">
          <a:xfrm>
            <a:off x="8370888" y="4962525"/>
            <a:ext cx="3317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46" name="Rectangle 257"/>
          <p:cNvSpPr>
            <a:spLocks noChangeArrowheads="1"/>
          </p:cNvSpPr>
          <p:nvPr/>
        </p:nvSpPr>
        <p:spPr bwMode="auto">
          <a:xfrm>
            <a:off x="8370888" y="4545013"/>
            <a:ext cx="331787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grpSp>
        <p:nvGrpSpPr>
          <p:cNvPr id="133" name="Groupe 59"/>
          <p:cNvGrpSpPr>
            <a:grpSpLocks/>
          </p:cNvGrpSpPr>
          <p:nvPr/>
        </p:nvGrpSpPr>
        <p:grpSpPr bwMode="auto">
          <a:xfrm>
            <a:off x="7802563" y="4117975"/>
            <a:ext cx="550862" cy="2427288"/>
            <a:chOff x="7906979" y="4118563"/>
            <a:chExt cx="558008" cy="2427486"/>
          </a:xfrm>
        </p:grpSpPr>
        <p:sp>
          <p:nvSpPr>
            <p:cNvPr id="134" name="Rectangle 231"/>
            <p:cNvSpPr>
              <a:spLocks noChangeArrowheads="1"/>
            </p:cNvSpPr>
            <p:nvPr/>
          </p:nvSpPr>
          <p:spPr bwMode="auto">
            <a:xfrm>
              <a:off x="7962935" y="5984875"/>
              <a:ext cx="252144" cy="454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35" name="Rectangle 232"/>
            <p:cNvSpPr>
              <a:spLocks noChangeArrowheads="1"/>
            </p:cNvSpPr>
            <p:nvPr/>
          </p:nvSpPr>
          <p:spPr bwMode="auto">
            <a:xfrm>
              <a:off x="7962935" y="5480050"/>
              <a:ext cx="252144" cy="5064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6" name="Rectangle 232"/>
            <p:cNvSpPr>
              <a:spLocks noChangeArrowheads="1"/>
            </p:cNvSpPr>
            <p:nvPr/>
          </p:nvSpPr>
          <p:spPr bwMode="auto">
            <a:xfrm>
              <a:off x="7962935" y="5085630"/>
              <a:ext cx="252144" cy="3944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8" name="Rectangle 232"/>
            <p:cNvSpPr>
              <a:spLocks noChangeArrowheads="1"/>
            </p:cNvSpPr>
            <p:nvPr/>
          </p:nvSpPr>
          <p:spPr bwMode="auto">
            <a:xfrm>
              <a:off x="7962935" y="4297364"/>
              <a:ext cx="252144" cy="2958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9" name="Rectangle 240"/>
            <p:cNvSpPr/>
            <p:nvPr/>
          </p:nvSpPr>
          <p:spPr>
            <a:xfrm>
              <a:off x="7962935" y="4118563"/>
              <a:ext cx="252144" cy="1787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DNSEP</a:t>
              </a:r>
            </a:p>
          </p:txBody>
        </p:sp>
        <p:sp>
          <p:nvSpPr>
            <p:cNvPr id="144" name="Rectangle 240"/>
            <p:cNvSpPr/>
            <p:nvPr/>
          </p:nvSpPr>
          <p:spPr>
            <a:xfrm>
              <a:off x="7962935" y="4941168"/>
              <a:ext cx="252144" cy="14446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DNAT</a:t>
              </a:r>
            </a:p>
          </p:txBody>
        </p:sp>
        <p:sp>
          <p:nvSpPr>
            <p:cNvPr id="145" name="Rectangle 240"/>
            <p:cNvSpPr/>
            <p:nvPr/>
          </p:nvSpPr>
          <p:spPr>
            <a:xfrm>
              <a:off x="8212861" y="4134567"/>
              <a:ext cx="252126" cy="15001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700" b="1" i="0" dirty="0">
                  <a:solidFill>
                    <a:schemeClr val="bg1"/>
                  </a:solidFill>
                  <a:cs typeface="Arial" charset="0"/>
                </a:rPr>
                <a:t>DSAA</a:t>
              </a:r>
            </a:p>
          </p:txBody>
        </p:sp>
        <p:sp>
          <p:nvSpPr>
            <p:cNvPr id="16632" name="Rectangle 228"/>
            <p:cNvSpPr>
              <a:spLocks noChangeArrowheads="1"/>
            </p:cNvSpPr>
            <p:nvPr/>
          </p:nvSpPr>
          <p:spPr bwMode="auto">
            <a:xfrm>
              <a:off x="7906979" y="4537075"/>
              <a:ext cx="4079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600" b="1" i="0">
                  <a:solidFill>
                    <a:schemeClr val="bg1"/>
                  </a:solidFill>
                </a:rPr>
                <a:t>DSAA</a:t>
              </a:r>
            </a:p>
          </p:txBody>
        </p:sp>
        <p:sp>
          <p:nvSpPr>
            <p:cNvPr id="140" name="Ellipse 5"/>
            <p:cNvSpPr/>
            <p:nvPr/>
          </p:nvSpPr>
          <p:spPr>
            <a:xfrm>
              <a:off x="8028363" y="6396831"/>
              <a:ext cx="373427" cy="149218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49" name="Rectangle 148"/>
          <p:cNvSpPr/>
          <p:nvPr/>
        </p:nvSpPr>
        <p:spPr>
          <a:xfrm>
            <a:off x="623888" y="6523038"/>
            <a:ext cx="2662237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UNIVERSITÉ</a:t>
            </a:r>
          </a:p>
        </p:txBody>
      </p:sp>
      <p:grpSp>
        <p:nvGrpSpPr>
          <p:cNvPr id="150" name="Groupe 149"/>
          <p:cNvGrpSpPr>
            <a:grpSpLocks/>
          </p:cNvGrpSpPr>
          <p:nvPr/>
        </p:nvGrpSpPr>
        <p:grpSpPr bwMode="auto">
          <a:xfrm>
            <a:off x="4721225" y="3213100"/>
            <a:ext cx="1806575" cy="2343150"/>
            <a:chOff x="4721226" y="3695701"/>
            <a:chExt cx="1806576" cy="1860550"/>
          </a:xfrm>
        </p:grpSpPr>
        <p:grpSp>
          <p:nvGrpSpPr>
            <p:cNvPr id="16579" name="Group 197"/>
            <p:cNvGrpSpPr>
              <a:grpSpLocks/>
            </p:cNvGrpSpPr>
            <p:nvPr/>
          </p:nvGrpSpPr>
          <p:grpSpPr bwMode="auto">
            <a:xfrm>
              <a:off x="4721226" y="3695701"/>
              <a:ext cx="1806576" cy="1860550"/>
              <a:chOff x="2925" y="2328"/>
              <a:chExt cx="1138" cy="1172"/>
            </a:xfrm>
          </p:grpSpPr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3700" y="2559"/>
                <a:ext cx="363" cy="2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925" y="3255"/>
                <a:ext cx="363" cy="196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2925" y="2845"/>
                <a:ext cx="363" cy="170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tx1"/>
                    </a:solidFill>
                  </a:rPr>
                  <a:t/>
                </a:r>
                <a:br>
                  <a:rPr lang="fr-FR" sz="800" b="1" i="0" dirty="0">
                    <a:solidFill>
                      <a:schemeClr val="tx1"/>
                    </a:solidFill>
                  </a:rPr>
                </a:br>
                <a:endParaRPr lang="fr-FR" sz="8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925" y="3013"/>
                <a:ext cx="363" cy="242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3700" y="2423"/>
                <a:ext cx="363" cy="13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60" name="Ellipse 5"/>
              <p:cNvSpPr/>
              <p:nvPr/>
            </p:nvSpPr>
            <p:spPr>
              <a:xfrm>
                <a:off x="3781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2" name="Ellipse 5"/>
              <p:cNvSpPr/>
              <p:nvPr/>
            </p:nvSpPr>
            <p:spPr>
              <a:xfrm>
                <a:off x="3006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3700" y="2328"/>
                <a:ext cx="363" cy="10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</a:t>
                </a:r>
              </a:p>
            </p:txBody>
          </p:sp>
          <p:sp>
            <p:nvSpPr>
              <p:cNvPr id="161" name="Ellipse 5"/>
              <p:cNvSpPr/>
              <p:nvPr/>
            </p:nvSpPr>
            <p:spPr>
              <a:xfrm>
                <a:off x="3395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2925" y="2781"/>
                <a:ext cx="1138" cy="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Diplômes de Grandes Ecoles</a:t>
                </a:r>
              </a:p>
            </p:txBody>
          </p:sp>
        </p:grpSp>
        <p:sp>
          <p:nvSpPr>
            <p:cNvPr id="152" name="Text Box 163"/>
            <p:cNvSpPr txBox="1">
              <a:spLocks noChangeArrowheads="1"/>
            </p:cNvSpPr>
            <p:nvPr/>
          </p:nvSpPr>
          <p:spPr bwMode="auto">
            <a:xfrm rot="16200000">
              <a:off x="5904368" y="3985472"/>
              <a:ext cx="670605" cy="252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fr-FR" altLang="fr-FR" sz="1050" b="1" i="0" dirty="0">
                  <a:solidFill>
                    <a:schemeClr val="bg1"/>
                  </a:solidFill>
                </a:rPr>
                <a:t>Vétérinaire</a:t>
              </a:r>
            </a:p>
          </p:txBody>
        </p:sp>
      </p:grpSp>
      <p:grpSp>
        <p:nvGrpSpPr>
          <p:cNvPr id="164" name="Groupe 56"/>
          <p:cNvGrpSpPr>
            <a:grpSpLocks/>
          </p:cNvGrpSpPr>
          <p:nvPr/>
        </p:nvGrpSpPr>
        <p:grpSpPr bwMode="auto">
          <a:xfrm>
            <a:off x="8739188" y="4117975"/>
            <a:ext cx="236537" cy="2413000"/>
            <a:chOff x="8610330" y="4118888"/>
            <a:chExt cx="365156" cy="2412097"/>
          </a:xfrm>
        </p:grpSpPr>
        <p:sp>
          <p:nvSpPr>
            <p:cNvPr id="165" name="Rectangle 231"/>
            <p:cNvSpPr>
              <a:spLocks noChangeArrowheads="1"/>
            </p:cNvSpPr>
            <p:nvPr/>
          </p:nvSpPr>
          <p:spPr bwMode="auto">
            <a:xfrm>
              <a:off x="8610331" y="5972254"/>
              <a:ext cx="359577" cy="46666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66" name="Rectangle 232"/>
            <p:cNvSpPr>
              <a:spLocks noChangeArrowheads="1"/>
            </p:cNvSpPr>
            <p:nvPr/>
          </p:nvSpPr>
          <p:spPr bwMode="auto">
            <a:xfrm>
              <a:off x="8610331" y="5480195"/>
              <a:ext cx="359577" cy="5142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7" name="Rectangle 232"/>
            <p:cNvSpPr>
              <a:spLocks noChangeArrowheads="1"/>
            </p:cNvSpPr>
            <p:nvPr/>
          </p:nvSpPr>
          <p:spPr bwMode="auto">
            <a:xfrm>
              <a:off x="8610331" y="4583377"/>
              <a:ext cx="359577" cy="41606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8" name="Rectangle 232"/>
            <p:cNvSpPr>
              <a:spLocks noChangeArrowheads="1"/>
            </p:cNvSpPr>
            <p:nvPr/>
          </p:nvSpPr>
          <p:spPr bwMode="auto">
            <a:xfrm>
              <a:off x="8610331" y="4207982"/>
              <a:ext cx="359577" cy="37380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9" name="Ellipse 5"/>
            <p:cNvSpPr/>
            <p:nvPr/>
          </p:nvSpPr>
          <p:spPr>
            <a:xfrm>
              <a:off x="8681928" y="6381774"/>
              <a:ext cx="216383" cy="1492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  <p:sp>
          <p:nvSpPr>
            <p:cNvPr id="170" name="Rectangle 232"/>
            <p:cNvSpPr>
              <a:spLocks noChangeArrowheads="1"/>
            </p:cNvSpPr>
            <p:nvPr/>
          </p:nvSpPr>
          <p:spPr bwMode="auto">
            <a:xfrm>
              <a:off x="8610331" y="5002423"/>
              <a:ext cx="359577" cy="4777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8884290" y="5395277"/>
              <a:ext cx="82735" cy="154164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i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8610331" y="4118888"/>
              <a:ext cx="365155" cy="89388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endParaRPr lang="fr-FR" sz="800" b="1" i="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6578" name="Text Box 264"/>
            <p:cNvSpPr txBox="1">
              <a:spLocks noChangeArrowheads="1"/>
            </p:cNvSpPr>
            <p:nvPr/>
          </p:nvSpPr>
          <p:spPr bwMode="auto">
            <a:xfrm rot="-5400000">
              <a:off x="7595261" y="5210897"/>
              <a:ext cx="2230642" cy="2005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b="1" i="0"/>
                <a:t>Diplômes d’écoles </a:t>
              </a:r>
              <a:r>
                <a:rPr lang="fr-FR" altLang="fr-FR" sz="1000" i="0"/>
                <a:t>:</a:t>
              </a:r>
              <a:r>
                <a:rPr lang="fr-FR" altLang="fr-FR" sz="800" i="0"/>
                <a:t> </a:t>
              </a:r>
              <a:r>
                <a:rPr lang="fr-FR" altLang="fr-FR" sz="800"/>
                <a:t>tourisme, communication…</a:t>
              </a:r>
              <a:endParaRPr lang="fr-FR" altLang="fr-FR" sz="800" i="0"/>
            </a:p>
          </p:txBody>
        </p:sp>
      </p:grpSp>
      <p:grpSp>
        <p:nvGrpSpPr>
          <p:cNvPr id="175" name="Groupe 174"/>
          <p:cNvGrpSpPr>
            <a:grpSpLocks/>
          </p:cNvGrpSpPr>
          <p:nvPr/>
        </p:nvGrpSpPr>
        <p:grpSpPr bwMode="auto">
          <a:xfrm>
            <a:off x="8388350" y="4586288"/>
            <a:ext cx="314325" cy="1943100"/>
            <a:chOff x="8264955" y="4586546"/>
            <a:chExt cx="273026" cy="1942842"/>
          </a:xfrm>
        </p:grpSpPr>
        <p:grpSp>
          <p:nvGrpSpPr>
            <p:cNvPr id="16531" name="Groupe 24"/>
            <p:cNvGrpSpPr>
              <a:grpSpLocks/>
            </p:cNvGrpSpPr>
            <p:nvPr/>
          </p:nvGrpSpPr>
          <p:grpSpPr bwMode="auto">
            <a:xfrm>
              <a:off x="8264956" y="4586546"/>
              <a:ext cx="273025" cy="1942842"/>
              <a:chOff x="8264956" y="4586546"/>
              <a:chExt cx="273025" cy="1942842"/>
            </a:xfrm>
          </p:grpSpPr>
          <p:sp>
            <p:nvSpPr>
              <p:cNvPr id="178" name="Rectangle 232"/>
              <p:cNvSpPr>
                <a:spLocks noChangeArrowheads="1"/>
              </p:cNvSpPr>
              <p:nvPr/>
            </p:nvSpPr>
            <p:spPr bwMode="auto">
              <a:xfrm>
                <a:off x="8270533" y="5480094"/>
                <a:ext cx="267447" cy="5016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>
                <a:off x="8270533" y="4713367"/>
                <a:ext cx="267447" cy="28593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 bwMode="auto">
              <a:xfrm>
                <a:off x="8267349" y="4586546"/>
                <a:ext cx="270631" cy="12682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i="0">
                  <a:solidFill>
                    <a:schemeClr val="tx1"/>
                  </a:solidFill>
                  <a:cs typeface="Arial" charset="0"/>
                </a:endParaRP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>
                <a:off x="8267349" y="5984899"/>
                <a:ext cx="270631" cy="45400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i="0">
                  <a:cs typeface="Arial" charset="0"/>
                </a:endParaRPr>
              </a:p>
            </p:txBody>
          </p:sp>
          <p:sp>
            <p:nvSpPr>
              <p:cNvPr id="182" name="Ellipse 181"/>
              <p:cNvSpPr/>
              <p:nvPr/>
            </p:nvSpPr>
            <p:spPr bwMode="auto">
              <a:xfrm>
                <a:off x="8264956" y="6380169"/>
                <a:ext cx="256313" cy="14921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83" name="Rectangle 232"/>
              <p:cNvSpPr>
                <a:spLocks noChangeArrowheads="1"/>
              </p:cNvSpPr>
              <p:nvPr/>
            </p:nvSpPr>
            <p:spPr bwMode="auto">
              <a:xfrm>
                <a:off x="8270534" y="5141972"/>
                <a:ext cx="267446" cy="33812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4" name="Rectangle 240"/>
              <p:cNvSpPr/>
              <p:nvPr/>
            </p:nvSpPr>
            <p:spPr bwMode="auto">
              <a:xfrm>
                <a:off x="8270534" y="4996575"/>
                <a:ext cx="267447" cy="14604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i="0">
                    <a:solidFill>
                      <a:schemeClr val="tx1"/>
                    </a:solidFill>
                    <a:cs typeface="Arial" charset="0"/>
                  </a:rPr>
                  <a:t> </a:t>
                </a:r>
              </a:p>
            </p:txBody>
          </p:sp>
        </p:grpSp>
        <p:sp>
          <p:nvSpPr>
            <p:cNvPr id="177" name="Text Box 252"/>
            <p:cNvSpPr txBox="1">
              <a:spLocks noChangeArrowheads="1"/>
            </p:cNvSpPr>
            <p:nvPr/>
          </p:nvSpPr>
          <p:spPr bwMode="auto">
            <a:xfrm rot="16200000">
              <a:off x="7660597" y="5648044"/>
              <a:ext cx="1455544" cy="246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000" b="1" i="0" spc="-20" dirty="0"/>
                <a:t>Social </a:t>
              </a:r>
              <a:r>
                <a:rPr lang="fr-FR" altLang="fr-FR" sz="1000" b="1" i="0" spc="-20" dirty="0" smtClean="0"/>
                <a:t>  et   paramédical</a:t>
              </a:r>
              <a:endParaRPr lang="fr-FR" altLang="fr-FR" sz="900" b="1" i="0" spc="-20" dirty="0"/>
            </a:p>
          </p:txBody>
        </p:sp>
      </p:grpSp>
      <p:grpSp>
        <p:nvGrpSpPr>
          <p:cNvPr id="185" name="Group 181"/>
          <p:cNvGrpSpPr>
            <a:grpSpLocks/>
          </p:cNvGrpSpPr>
          <p:nvPr/>
        </p:nvGrpSpPr>
        <p:grpSpPr bwMode="auto">
          <a:xfrm>
            <a:off x="2751138" y="4106863"/>
            <a:ext cx="554037" cy="2395537"/>
            <a:chOff x="853" y="2611"/>
            <a:chExt cx="349" cy="1509"/>
          </a:xfrm>
        </p:grpSpPr>
        <p:grpSp>
          <p:nvGrpSpPr>
            <p:cNvPr id="16509" name="Groupe 13"/>
            <p:cNvGrpSpPr>
              <a:grpSpLocks/>
            </p:cNvGrpSpPr>
            <p:nvPr/>
          </p:nvGrpSpPr>
          <p:grpSpPr bwMode="auto">
            <a:xfrm>
              <a:off x="853" y="2611"/>
              <a:ext cx="344" cy="1443"/>
              <a:chOff x="1355679" y="4145648"/>
              <a:chExt cx="545807" cy="2291665"/>
            </a:xfrm>
          </p:grpSpPr>
          <p:sp>
            <p:nvSpPr>
              <p:cNvPr id="189" name="Rectangle 188"/>
              <p:cNvSpPr/>
              <p:nvPr/>
            </p:nvSpPr>
            <p:spPr bwMode="auto">
              <a:xfrm>
                <a:off x="1608102" y="6016463"/>
                <a:ext cx="293384" cy="420850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 bwMode="auto">
              <a:xfrm>
                <a:off x="1608101" y="5540026"/>
                <a:ext cx="293384" cy="47484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 bwMode="auto">
              <a:xfrm>
                <a:off x="1448722" y="5106466"/>
                <a:ext cx="452764" cy="43355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 bwMode="auto">
              <a:xfrm>
                <a:off x="1355680" y="4287379"/>
                <a:ext cx="545806" cy="331332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 bwMode="auto">
              <a:xfrm>
                <a:off x="1355680" y="4620498"/>
                <a:ext cx="545806" cy="420855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 bwMode="auto">
              <a:xfrm>
                <a:off x="1355679" y="4145648"/>
                <a:ext cx="545806" cy="14173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b="1" spc="-90" dirty="0">
                    <a:solidFill>
                      <a:schemeClr val="bg1"/>
                    </a:solidFill>
                  </a:rPr>
                  <a:t>Ingénieur</a:t>
                </a:r>
                <a:endParaRPr lang="fr-FR" sz="900" b="1" i="0" spc="-9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8" name="Ellipse 5"/>
            <p:cNvSpPr/>
            <p:nvPr/>
          </p:nvSpPr>
          <p:spPr bwMode="auto">
            <a:xfrm>
              <a:off x="1007" y="4027"/>
              <a:ext cx="195" cy="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195" name="Rectangle 7"/>
          <p:cNvSpPr>
            <a:spLocks noChangeArrowheads="1"/>
          </p:cNvSpPr>
          <p:nvPr/>
        </p:nvSpPr>
        <p:spPr bwMode="auto">
          <a:xfrm>
            <a:off x="2516188" y="550863"/>
            <a:ext cx="4035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Schéma de l’enseignement </a:t>
            </a:r>
            <a:b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supérieur français</a:t>
            </a:r>
            <a:endParaRPr lang="fr-FR" i="0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456" name="Rectangle 202"/>
          <p:cNvSpPr>
            <a:spLocks noChangeArrowheads="1"/>
          </p:cNvSpPr>
          <p:nvPr/>
        </p:nvSpPr>
        <p:spPr bwMode="auto">
          <a:xfrm>
            <a:off x="8394700" y="4545013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57" name="Rectangle 202"/>
          <p:cNvSpPr>
            <a:spLocks noChangeArrowheads="1"/>
          </p:cNvSpPr>
          <p:nvPr/>
        </p:nvSpPr>
        <p:spPr bwMode="auto">
          <a:xfrm>
            <a:off x="8382000" y="4978400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pic>
        <p:nvPicPr>
          <p:cNvPr id="16458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" name="Rectangle 200"/>
          <p:cNvSpPr/>
          <p:nvPr/>
        </p:nvSpPr>
        <p:spPr bwMode="auto">
          <a:xfrm>
            <a:off x="4594225" y="5500688"/>
            <a:ext cx="127000" cy="94615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</a:rPr>
              <a:t>CPGE</a:t>
            </a:r>
            <a:endParaRPr lang="fr-FR" sz="1100" b="1" i="0" dirty="0">
              <a:solidFill>
                <a:schemeClr val="bg1"/>
              </a:solidFill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5341938" y="4585640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951535" y="4595742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16468" name="Text Box 163"/>
          <p:cNvSpPr txBox="1">
            <a:spLocks noChangeArrowheads="1"/>
          </p:cNvSpPr>
          <p:nvPr/>
        </p:nvSpPr>
        <p:spPr bwMode="auto">
          <a:xfrm rot="-5400000">
            <a:off x="4368800" y="4552950"/>
            <a:ext cx="12811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Commerce - Gestion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2" name="Text Box 163"/>
          <p:cNvSpPr txBox="1">
            <a:spLocks noChangeArrowheads="1"/>
          </p:cNvSpPr>
          <p:nvPr/>
        </p:nvSpPr>
        <p:spPr bwMode="auto">
          <a:xfrm rot="-5400000">
            <a:off x="4989513" y="4560888"/>
            <a:ext cx="12811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Grandes Écoles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5" name="Text Box 163"/>
          <p:cNvSpPr txBox="1">
            <a:spLocks noChangeArrowheads="1"/>
          </p:cNvSpPr>
          <p:nvPr/>
        </p:nvSpPr>
        <p:spPr bwMode="auto">
          <a:xfrm rot="-5400000">
            <a:off x="5599112" y="4594226"/>
            <a:ext cx="12811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Ingénieurs - Vétérinaire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198" name="Ellipse 5"/>
          <p:cNvSpPr/>
          <p:nvPr/>
        </p:nvSpPr>
        <p:spPr bwMode="auto">
          <a:xfrm>
            <a:off x="683568" y="3586530"/>
            <a:ext cx="344340" cy="163503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/>
              <a:t>S</a:t>
            </a:r>
            <a:endParaRPr lang="fr-FR" sz="900" i="0" dirty="0"/>
          </a:p>
        </p:txBody>
      </p:sp>
      <p:sp>
        <p:nvSpPr>
          <p:cNvPr id="210" name="Rectangle 232"/>
          <p:cNvSpPr>
            <a:spLocks noChangeArrowheads="1"/>
          </p:cNvSpPr>
          <p:nvPr/>
        </p:nvSpPr>
        <p:spPr bwMode="auto">
          <a:xfrm>
            <a:off x="7484762" y="3874617"/>
            <a:ext cx="326675" cy="24335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800" b="1" i="0"/>
          </a:p>
        </p:txBody>
      </p:sp>
      <p:sp>
        <p:nvSpPr>
          <p:cNvPr id="211" name="Rectangle 240"/>
          <p:cNvSpPr/>
          <p:nvPr/>
        </p:nvSpPr>
        <p:spPr bwMode="auto">
          <a:xfrm>
            <a:off x="7486348" y="3675064"/>
            <a:ext cx="325089" cy="1995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fr-FR" sz="600" b="1" spc="-20" dirty="0">
                <a:solidFill>
                  <a:schemeClr val="bg1"/>
                </a:solidFill>
                <a:cs typeface="Arial" charset="0"/>
              </a:rPr>
              <a:t>HMONP</a:t>
            </a:r>
            <a:endParaRPr lang="fr-FR" sz="600" b="1" i="0" spc="-2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12" name="Text Box 252"/>
          <p:cNvSpPr txBox="1">
            <a:spLocks noChangeArrowheads="1"/>
          </p:cNvSpPr>
          <p:nvPr/>
        </p:nvSpPr>
        <p:spPr bwMode="auto">
          <a:xfrm rot="16200000">
            <a:off x="7254082" y="562371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Beaux-Arts</a:t>
            </a:r>
            <a:endParaRPr lang="fr-FR" altLang="fr-FR" sz="900" b="1" i="0" spc="-2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8914794" y="4925121"/>
            <a:ext cx="53352" cy="15418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i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15" name="Rectangle 231"/>
          <p:cNvSpPr>
            <a:spLocks noChangeArrowheads="1"/>
          </p:cNvSpPr>
          <p:nvPr/>
        </p:nvSpPr>
        <p:spPr bwMode="auto">
          <a:xfrm>
            <a:off x="8106516" y="5479462"/>
            <a:ext cx="248351" cy="5064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16" name="Rectangle 232"/>
          <p:cNvSpPr>
            <a:spLocks noChangeArrowheads="1"/>
          </p:cNvSpPr>
          <p:nvPr/>
        </p:nvSpPr>
        <p:spPr bwMode="auto">
          <a:xfrm>
            <a:off x="8106516" y="5085042"/>
            <a:ext cx="248345" cy="394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17" name="Rectangle 240"/>
          <p:cNvSpPr/>
          <p:nvPr/>
        </p:nvSpPr>
        <p:spPr bwMode="auto">
          <a:xfrm>
            <a:off x="8106515" y="4940580"/>
            <a:ext cx="248346" cy="14446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fr-FR" sz="500" b="1" i="0" dirty="0">
                <a:solidFill>
                  <a:schemeClr val="bg1"/>
                </a:solidFill>
                <a:cs typeface="Arial" charset="0"/>
              </a:rPr>
              <a:t>DNMADE</a:t>
            </a:r>
          </a:p>
        </p:txBody>
      </p:sp>
      <p:sp>
        <p:nvSpPr>
          <p:cNvPr id="218" name="Rectangle 232"/>
          <p:cNvSpPr>
            <a:spLocks noChangeArrowheads="1"/>
          </p:cNvSpPr>
          <p:nvPr/>
        </p:nvSpPr>
        <p:spPr bwMode="auto">
          <a:xfrm>
            <a:off x="7858171" y="4588875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0" name="Text Box 252"/>
          <p:cNvSpPr txBox="1">
            <a:spLocks noChangeArrowheads="1"/>
          </p:cNvSpPr>
          <p:nvPr/>
        </p:nvSpPr>
        <p:spPr bwMode="auto">
          <a:xfrm rot="16200000">
            <a:off x="7511257" y="561736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Arts</a:t>
            </a:r>
            <a:r>
              <a:rPr lang="fr-FR" altLang="fr-FR" sz="1000" b="1" spc="-20" dirty="0" smtClean="0"/>
              <a:t> </a:t>
            </a:r>
            <a:r>
              <a:rPr lang="fr-FR" altLang="fr-FR" sz="1000" b="1" i="0" spc="-20" dirty="0" smtClean="0"/>
              <a:t>Appliqués</a:t>
            </a:r>
            <a:endParaRPr lang="fr-FR" altLang="fr-FR" sz="900" b="1" i="0" spc="-20" dirty="0"/>
          </a:p>
        </p:txBody>
      </p:sp>
      <p:sp>
        <p:nvSpPr>
          <p:cNvPr id="219" name="Rectangle 232"/>
          <p:cNvSpPr>
            <a:spLocks noChangeArrowheads="1"/>
          </p:cNvSpPr>
          <p:nvPr/>
        </p:nvSpPr>
        <p:spPr bwMode="auto">
          <a:xfrm>
            <a:off x="8106512" y="4592234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1" name="Rectangle 232"/>
          <p:cNvSpPr>
            <a:spLocks noChangeArrowheads="1"/>
          </p:cNvSpPr>
          <p:nvPr/>
        </p:nvSpPr>
        <p:spPr bwMode="auto">
          <a:xfrm>
            <a:off x="8106086" y="4291077"/>
            <a:ext cx="248637" cy="295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8388448" y="4278748"/>
            <a:ext cx="307902" cy="28597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8388350" y="4131646"/>
            <a:ext cx="311568" cy="12683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altLang="fr-FR" sz="600" b="1" i="0" dirty="0">
                <a:solidFill>
                  <a:schemeClr val="bg1"/>
                </a:solidFill>
              </a:rPr>
              <a:t>DE</a:t>
            </a:r>
            <a:endParaRPr lang="fr-FR" sz="1400" i="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925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  <p:bldP spid="205" grpId="0"/>
      <p:bldP spid="212" grpId="0"/>
      <p:bldP spid="2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32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9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85000">
                  <a:srgbClr val="6CA62C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" name="Rectangle 76"/>
            <p:cNvSpPr>
              <a:spLocks noChangeArrowheads="1"/>
            </p:cNvSpPr>
            <p:nvPr/>
          </p:nvSpPr>
          <p:spPr bwMode="auto">
            <a:xfrm>
              <a:off x="108" y="235"/>
              <a:ext cx="1411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 dirty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 DUT</a:t>
              </a:r>
              <a:endParaRPr lang="fr-FR" sz="2900" dirty="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79388" y="1412875"/>
            <a:ext cx="87836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24 spécialités</a:t>
            </a:r>
            <a:r>
              <a:rPr lang="fr-FR" altLang="fr-FR" sz="1800" baseline="30000">
                <a:solidFill>
                  <a:srgbClr val="990000"/>
                </a:solidFill>
              </a:rPr>
              <a:t>*</a:t>
            </a:r>
            <a:r>
              <a:rPr lang="fr-FR" altLang="fr-FR" sz="1800" b="1" baseline="30000">
                <a:solidFill>
                  <a:srgbClr val="990000"/>
                </a:solidFill>
              </a:rPr>
              <a:t> </a:t>
            </a:r>
            <a:r>
              <a:rPr lang="fr-FR" altLang="fr-FR" sz="1800" b="1">
                <a:solidFill>
                  <a:srgbClr val="C00000"/>
                </a:solidFill>
              </a:rPr>
              <a:t>réparties dans les domaines </a:t>
            </a:r>
            <a:br>
              <a:rPr lang="fr-FR" altLang="fr-FR" sz="1800" b="1">
                <a:solidFill>
                  <a:srgbClr val="C00000"/>
                </a:solidFill>
              </a:rPr>
            </a:br>
            <a:r>
              <a:rPr lang="fr-FR" altLang="fr-FR" sz="1800" b="1">
                <a:solidFill>
                  <a:srgbClr val="C00000"/>
                </a:solidFill>
              </a:rPr>
              <a:t>industriel et tertiaire</a:t>
            </a:r>
          </a:p>
        </p:txBody>
      </p:sp>
      <p:grpSp>
        <p:nvGrpSpPr>
          <p:cNvPr id="28707" name="Group 35"/>
          <p:cNvGrpSpPr>
            <a:grpSpLocks/>
          </p:cNvGrpSpPr>
          <p:nvPr/>
        </p:nvGrpSpPr>
        <p:grpSpPr bwMode="auto">
          <a:xfrm>
            <a:off x="358775" y="2420938"/>
            <a:ext cx="3708400" cy="4221162"/>
            <a:chOff x="226" y="1525"/>
            <a:chExt cx="2336" cy="2659"/>
          </a:xfrm>
        </p:grpSpPr>
        <p:grpSp>
          <p:nvGrpSpPr>
            <p:cNvPr id="32785" name="Group 34"/>
            <p:cNvGrpSpPr>
              <a:grpSpLocks/>
            </p:cNvGrpSpPr>
            <p:nvPr/>
          </p:nvGrpSpPr>
          <p:grpSpPr bwMode="auto">
            <a:xfrm>
              <a:off x="385" y="1525"/>
              <a:ext cx="2177" cy="2659"/>
              <a:chOff x="385" y="1525"/>
              <a:chExt cx="2177" cy="2659"/>
            </a:xfrm>
          </p:grpSpPr>
          <p:sp>
            <p:nvSpPr>
              <p:cNvPr id="32787" name="Rectangle 14"/>
              <p:cNvSpPr>
                <a:spLocks noChangeArrowheads="1"/>
              </p:cNvSpPr>
              <p:nvPr/>
            </p:nvSpPr>
            <p:spPr bwMode="auto">
              <a:xfrm>
                <a:off x="385" y="1525"/>
                <a:ext cx="2177" cy="1075"/>
              </a:xfrm>
              <a:prstGeom prst="rect">
                <a:avLst/>
              </a:prstGeom>
              <a:solidFill>
                <a:srgbClr val="EAF7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45708" bIns="45708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fr-FR" altLang="fr-FR" sz="1600" b="1" i="0"/>
                  <a:t>Biologie - Chimie - Physique</a:t>
                </a:r>
                <a:r>
                  <a:rPr lang="fr-FR" altLang="fr-FR" sz="1600" i="0"/>
                  <a:t/>
                </a:r>
                <a:br>
                  <a:rPr lang="fr-FR" altLang="fr-FR" sz="1600" i="0"/>
                </a:br>
                <a:r>
                  <a:rPr lang="fr-FR" altLang="fr-FR" sz="1500">
                    <a:solidFill>
                      <a:srgbClr val="333333"/>
                    </a:solidFill>
                  </a:rPr>
                  <a:t>Génie biologique - Chimie - Génie chimique, génie des procédés – Packaging, emballage et conditionnement - Mesures physiques - Hygiène sécurité environnement - Qualité, logistique industrielle et organisation</a:t>
                </a:r>
              </a:p>
            </p:txBody>
          </p:sp>
          <p:sp>
            <p:nvSpPr>
              <p:cNvPr id="32788" name="Rectangle 15"/>
              <p:cNvSpPr>
                <a:spLocks noChangeArrowheads="1"/>
              </p:cNvSpPr>
              <p:nvPr/>
            </p:nvSpPr>
            <p:spPr bwMode="auto">
              <a:xfrm>
                <a:off x="385" y="2600"/>
                <a:ext cx="2177" cy="1229"/>
              </a:xfrm>
              <a:prstGeom prst="rect">
                <a:avLst/>
              </a:prstGeom>
              <a:solidFill>
                <a:srgbClr val="EAF7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45708" bIns="45708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fr-FR" altLang="fr-FR" sz="1600" b="1" i="0"/>
                  <a:t>Électronique - Électrotechnique informatique - M</a:t>
                </a:r>
                <a:r>
                  <a:rPr lang="fr-FR" altLang="fr-FR" sz="1600" b="1" i="0">
                    <a:latin typeface="Arial" pitchFamily="34" charset="0"/>
                  </a:rPr>
                  <a:t>é</a:t>
                </a:r>
                <a:r>
                  <a:rPr lang="fr-FR" altLang="fr-FR" sz="1600" b="1" i="0"/>
                  <a:t>canique</a:t>
                </a:r>
                <a:r>
                  <a:rPr lang="fr-FR" altLang="fr-FR" sz="1600" i="0"/>
                  <a:t/>
                </a:r>
                <a:br>
                  <a:rPr lang="fr-FR" altLang="fr-FR" sz="1600" i="0"/>
                </a:br>
                <a:r>
                  <a:rPr lang="fr-FR" altLang="fr-FR" sz="1500">
                    <a:solidFill>
                      <a:srgbClr val="333333"/>
                    </a:solidFill>
                  </a:rPr>
                  <a:t>Réseaux et télécommunications - Génie électrique et informatique industrielle - Génie industriel et maintenance - Génie mécanique et productique - Génie thermique et énergie - Science et génie des matériaux</a:t>
                </a:r>
              </a:p>
            </p:txBody>
          </p:sp>
          <p:sp>
            <p:nvSpPr>
              <p:cNvPr id="32789" name="Rectangle 16"/>
              <p:cNvSpPr>
                <a:spLocks noChangeArrowheads="1"/>
              </p:cNvSpPr>
              <p:nvPr/>
            </p:nvSpPr>
            <p:spPr bwMode="auto">
              <a:xfrm>
                <a:off x="385" y="3829"/>
                <a:ext cx="2177" cy="355"/>
              </a:xfrm>
              <a:prstGeom prst="rect">
                <a:avLst/>
              </a:prstGeom>
              <a:solidFill>
                <a:srgbClr val="EAF7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tIns="45708" bIns="45708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fr-FR" altLang="fr-FR" sz="1600" b="1" i="0"/>
                  <a:t>Bâtiment</a:t>
                </a:r>
                <a:br>
                  <a:rPr lang="fr-FR" altLang="fr-FR" sz="1600" b="1" i="0"/>
                </a:br>
                <a:r>
                  <a:rPr lang="fr-FR" altLang="fr-FR" sz="1500">
                    <a:solidFill>
                      <a:srgbClr val="333333"/>
                    </a:solidFill>
                  </a:rPr>
                  <a:t>Génie civil, construction durable</a:t>
                </a:r>
              </a:p>
            </p:txBody>
          </p:sp>
          <p:sp>
            <p:nvSpPr>
              <p:cNvPr id="32790" name="Line 17"/>
              <p:cNvSpPr>
                <a:spLocks noChangeShapeType="1"/>
              </p:cNvSpPr>
              <p:nvPr/>
            </p:nvSpPr>
            <p:spPr bwMode="auto">
              <a:xfrm>
                <a:off x="385" y="2600"/>
                <a:ext cx="2177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791" name="Line 18"/>
              <p:cNvSpPr>
                <a:spLocks noChangeShapeType="1"/>
              </p:cNvSpPr>
              <p:nvPr/>
            </p:nvSpPr>
            <p:spPr bwMode="auto">
              <a:xfrm>
                <a:off x="385" y="3829"/>
                <a:ext cx="2177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792" name="Line 19"/>
              <p:cNvSpPr>
                <a:spLocks noChangeShapeType="1"/>
              </p:cNvSpPr>
              <p:nvPr/>
            </p:nvSpPr>
            <p:spPr bwMode="auto">
              <a:xfrm>
                <a:off x="385" y="1525"/>
                <a:ext cx="0" cy="2659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793" name="Line 20"/>
              <p:cNvSpPr>
                <a:spLocks noChangeShapeType="1"/>
              </p:cNvSpPr>
              <p:nvPr/>
            </p:nvSpPr>
            <p:spPr bwMode="auto">
              <a:xfrm>
                <a:off x="2562" y="1525"/>
                <a:ext cx="0" cy="2659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794" name="Line 21"/>
              <p:cNvSpPr>
                <a:spLocks noChangeShapeType="1"/>
              </p:cNvSpPr>
              <p:nvPr/>
            </p:nvSpPr>
            <p:spPr bwMode="auto">
              <a:xfrm>
                <a:off x="385" y="1525"/>
                <a:ext cx="2177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795" name="Line 22"/>
              <p:cNvSpPr>
                <a:spLocks noChangeShapeType="1"/>
              </p:cNvSpPr>
              <p:nvPr/>
            </p:nvSpPr>
            <p:spPr bwMode="auto">
              <a:xfrm>
                <a:off x="385" y="4184"/>
                <a:ext cx="2177" cy="0"/>
              </a:xfrm>
              <a:prstGeom prst="line">
                <a:avLst/>
              </a:prstGeom>
              <a:noFill/>
              <a:ln w="12700" algn="ctr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8451" name="Text Box 24"/>
            <p:cNvSpPr txBox="1">
              <a:spLocks noChangeArrowheads="1"/>
            </p:cNvSpPr>
            <p:nvPr/>
          </p:nvSpPr>
          <p:spPr bwMode="auto">
            <a:xfrm>
              <a:off x="226" y="1525"/>
              <a:ext cx="164" cy="117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2945" tIns="41473" rIns="82945" bIns="41473">
              <a:spAutoFit/>
            </a:bodyPr>
            <a:lstStyle>
              <a:lvl1pPr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fr-FR" sz="1300" b="1" i="0" dirty="0" smtClean="0">
                  <a:solidFill>
                    <a:schemeClr val="bg1"/>
                  </a:solidFill>
                  <a:latin typeface="Arial" charset="0"/>
                </a:rPr>
                <a:t>INDUSTRIE</a:t>
              </a:r>
              <a:endParaRPr lang="fr-FR" sz="1300" b="1" i="0" dirty="0" smtClean="0">
                <a:solidFill>
                  <a:schemeClr val="bg1"/>
                </a:solidFill>
                <a:latin typeface="Arial" charset="0"/>
                <a:sym typeface="Wingdings 2" pitchFamily="18" charset="2"/>
              </a:endParaRPr>
            </a:p>
          </p:txBody>
        </p:sp>
      </p:grpSp>
      <p:sp>
        <p:nvSpPr>
          <p:cNvPr id="32773" name="Rectangle 31"/>
          <p:cNvSpPr>
            <a:spLocks noChangeArrowheads="1"/>
          </p:cNvSpPr>
          <p:nvPr/>
        </p:nvSpPr>
        <p:spPr bwMode="auto">
          <a:xfrm>
            <a:off x="4787900" y="6381750"/>
            <a:ext cx="165576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aseline="30000">
                <a:solidFill>
                  <a:srgbClr val="990000"/>
                </a:solidFill>
              </a:rPr>
              <a:t>* </a:t>
            </a:r>
            <a:r>
              <a:rPr lang="fr-FR" altLang="fr-FR" sz="1400">
                <a:solidFill>
                  <a:srgbClr val="990000"/>
                </a:solidFill>
              </a:rPr>
              <a:t>18 sous-spécialités</a:t>
            </a:r>
          </a:p>
        </p:txBody>
      </p: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4894263" y="2420938"/>
            <a:ext cx="3927475" cy="2971800"/>
            <a:chOff x="4894263" y="2420938"/>
            <a:chExt cx="3927475" cy="2971800"/>
          </a:xfrm>
        </p:grpSpPr>
        <p:sp>
          <p:nvSpPr>
            <p:cNvPr id="32777" name="Rectangle 6"/>
            <p:cNvSpPr>
              <a:spLocks noChangeArrowheads="1"/>
            </p:cNvSpPr>
            <p:nvPr/>
          </p:nvSpPr>
          <p:spPr bwMode="auto">
            <a:xfrm>
              <a:off x="5148263" y="2420938"/>
              <a:ext cx="3673475" cy="2408237"/>
            </a:xfrm>
            <a:prstGeom prst="rect">
              <a:avLst/>
            </a:prstGeom>
            <a:solidFill>
              <a:srgbClr val="EAF7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1600" b="1" i="0">
                  <a:cs typeface="Times New Roman" pitchFamily="18" charset="0"/>
                </a:rPr>
                <a:t>Commerce - Communication - Gestion Statistique</a:t>
              </a:r>
              <a:br>
                <a:rPr lang="fr-FR" altLang="fr-FR" sz="1600" b="1" i="0">
                  <a:cs typeface="Times New Roman" pitchFamily="18" charset="0"/>
                </a:rPr>
              </a:br>
              <a:r>
                <a:rPr lang="fr-FR" altLang="fr-FR" sz="1500">
                  <a:solidFill>
                    <a:srgbClr val="333333"/>
                  </a:solidFill>
                </a:rPr>
                <a:t>Gestion administrative et commerciale des organisations - Gestion des entreprises et des administrations - Gestion logistique et transport - Information et communication - Informatique – Métiers du multimédia et de l’internet - Statistique et informatique décisionnelle - Techniques de commercialisation</a:t>
              </a:r>
            </a:p>
          </p:txBody>
        </p:sp>
        <p:sp>
          <p:nvSpPr>
            <p:cNvPr id="32778" name="Rectangle 7"/>
            <p:cNvSpPr>
              <a:spLocks noChangeArrowheads="1"/>
            </p:cNvSpPr>
            <p:nvPr/>
          </p:nvSpPr>
          <p:spPr bwMode="auto">
            <a:xfrm>
              <a:off x="5154613" y="4829175"/>
              <a:ext cx="3667125" cy="563563"/>
            </a:xfrm>
            <a:prstGeom prst="rect">
              <a:avLst/>
            </a:prstGeom>
            <a:solidFill>
              <a:srgbClr val="EAF7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buFont typeface="Arial" pitchFamily="34" charset="0"/>
                <a:buNone/>
              </a:pPr>
              <a:r>
                <a:rPr lang="fr-FR" altLang="fr-FR" sz="1600" b="1" i="0"/>
                <a:t>Droit social</a:t>
              </a:r>
              <a:r>
                <a:rPr lang="fr-FR" altLang="fr-FR" sz="1600" i="0"/>
                <a:t/>
              </a:r>
              <a:br>
                <a:rPr lang="fr-FR" altLang="fr-FR" sz="1600" i="0"/>
              </a:br>
              <a:r>
                <a:rPr lang="fr-FR" altLang="fr-FR" sz="1500">
                  <a:solidFill>
                    <a:srgbClr val="333333"/>
                  </a:solidFill>
                </a:rPr>
                <a:t>Carrières juridiques - Carrières sociales</a:t>
              </a:r>
            </a:p>
          </p:txBody>
        </p:sp>
        <p:sp>
          <p:nvSpPr>
            <p:cNvPr id="32779" name="Line 9"/>
            <p:cNvSpPr>
              <a:spLocks noChangeShapeType="1"/>
            </p:cNvSpPr>
            <p:nvPr/>
          </p:nvSpPr>
          <p:spPr bwMode="auto">
            <a:xfrm>
              <a:off x="5148263" y="2420938"/>
              <a:ext cx="0" cy="29718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780" name="Line 10"/>
            <p:cNvSpPr>
              <a:spLocks noChangeShapeType="1"/>
            </p:cNvSpPr>
            <p:nvPr/>
          </p:nvSpPr>
          <p:spPr bwMode="auto">
            <a:xfrm>
              <a:off x="8821738" y="2420938"/>
              <a:ext cx="0" cy="29718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781" name="Line 12"/>
            <p:cNvSpPr>
              <a:spLocks noChangeShapeType="1"/>
            </p:cNvSpPr>
            <p:nvPr/>
          </p:nvSpPr>
          <p:spPr bwMode="auto">
            <a:xfrm>
              <a:off x="5148263" y="5392738"/>
              <a:ext cx="3673475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782" name="Line 8"/>
            <p:cNvSpPr>
              <a:spLocks noChangeShapeType="1"/>
            </p:cNvSpPr>
            <p:nvPr/>
          </p:nvSpPr>
          <p:spPr bwMode="auto">
            <a:xfrm>
              <a:off x="5148263" y="4829175"/>
              <a:ext cx="3673475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783" name="Line 11"/>
            <p:cNvSpPr>
              <a:spLocks noChangeShapeType="1"/>
            </p:cNvSpPr>
            <p:nvPr/>
          </p:nvSpPr>
          <p:spPr bwMode="auto">
            <a:xfrm>
              <a:off x="5148263" y="2420938"/>
              <a:ext cx="3673475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49" name="Text Box 24"/>
            <p:cNvSpPr txBox="1">
              <a:spLocks noChangeArrowheads="1"/>
            </p:cNvSpPr>
            <p:nvPr/>
          </p:nvSpPr>
          <p:spPr bwMode="auto">
            <a:xfrm>
              <a:off x="4894263" y="2420938"/>
              <a:ext cx="260350" cy="186848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2945" tIns="41473" rIns="82945" bIns="41473">
              <a:spAutoFit/>
            </a:bodyPr>
            <a:lstStyle>
              <a:lvl1pPr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fr-FR" sz="1300" b="1" i="0" dirty="0" smtClean="0">
                  <a:solidFill>
                    <a:schemeClr val="bg1"/>
                  </a:solidFill>
                  <a:latin typeface="Arial" charset="0"/>
                </a:rPr>
                <a:t>TERTIAIRE</a:t>
              </a:r>
              <a:endParaRPr lang="fr-FR" sz="1300" b="1" i="0" dirty="0" smtClean="0">
                <a:solidFill>
                  <a:schemeClr val="bg1"/>
                </a:solidFill>
                <a:latin typeface="Arial" charset="0"/>
                <a:sym typeface="Wingdings 2" pitchFamily="18" charset="2"/>
              </a:endParaRPr>
            </a:p>
          </p:txBody>
        </p:sp>
      </p:grpSp>
      <p:pic>
        <p:nvPicPr>
          <p:cNvPr id="32775" name="Picture 5">
            <a:hlinkClick r:id="rId2" action="ppaction://hlinksldjump" tooltip="Revenir au schéma général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5038" y="6429375"/>
            <a:ext cx="5556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6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9068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611188" y="1557338"/>
            <a:ext cx="79930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Un cycle court de 2 ans en </a:t>
            </a:r>
            <a:r>
              <a:rPr lang="fr-FR" altLang="fr-FR" sz="2000" b="1">
                <a:solidFill>
                  <a:srgbClr val="580000"/>
                </a:solidFill>
              </a:rPr>
              <a:t>I</a:t>
            </a:r>
            <a:r>
              <a:rPr lang="fr-FR" altLang="fr-FR" sz="1800" b="1">
                <a:solidFill>
                  <a:srgbClr val="C00000"/>
                </a:solidFill>
              </a:rPr>
              <a:t>nstitut </a:t>
            </a:r>
            <a:r>
              <a:rPr lang="fr-FR" altLang="fr-FR" sz="2000" b="1">
                <a:solidFill>
                  <a:srgbClr val="580000"/>
                </a:solidFill>
              </a:rPr>
              <a:t>U</a:t>
            </a:r>
            <a:r>
              <a:rPr lang="fr-FR" altLang="fr-FR" sz="1800" b="1">
                <a:solidFill>
                  <a:srgbClr val="C00000"/>
                </a:solidFill>
              </a:rPr>
              <a:t>niversitaire de </a:t>
            </a:r>
            <a:r>
              <a:rPr lang="fr-FR" altLang="fr-FR" sz="2000" b="1">
                <a:solidFill>
                  <a:srgbClr val="580000"/>
                </a:solidFill>
              </a:rPr>
              <a:t>T</a:t>
            </a:r>
            <a:r>
              <a:rPr lang="fr-FR" altLang="fr-FR" sz="1800" b="1">
                <a:solidFill>
                  <a:srgbClr val="C00000"/>
                </a:solidFill>
              </a:rPr>
              <a:t>echnologie qui permet tout aussi bien de s’insérer rapidement dans la vie active que d’être préparé à une poursuite d’études de niveau supérieur.</a:t>
            </a:r>
          </a:p>
        </p:txBody>
      </p:sp>
      <p:sp>
        <p:nvSpPr>
          <p:cNvPr id="28689" name="Text Box 31"/>
          <p:cNvSpPr txBox="1">
            <a:spLocks noChangeArrowheads="1"/>
          </p:cNvSpPr>
          <p:nvPr/>
        </p:nvSpPr>
        <p:spPr bwMode="auto">
          <a:xfrm>
            <a:off x="4011613" y="2781300"/>
            <a:ext cx="4987925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fr-FR" sz="1800" i="0"/>
              <a:t>Organisation des études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4 semestres</a:t>
            </a:r>
            <a:r>
              <a:rPr lang="fr-FR" altLang="fr-FR" sz="1200">
                <a:solidFill>
                  <a:srgbClr val="595959"/>
                </a:solidFill>
              </a:rPr>
              <a:t> (schéma LMD)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Contrôles en cours de formation </a:t>
            </a:r>
            <a:r>
              <a:rPr lang="fr-FR" altLang="fr-FR" sz="1200">
                <a:solidFill>
                  <a:srgbClr val="595959"/>
                </a:solidFill>
              </a:rPr>
              <a:t>(comme en Licence)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30 ECTS par semestre à acquérir </a:t>
            </a:r>
            <a:r>
              <a:rPr lang="fr-FR" altLang="fr-FR" sz="1200">
                <a:solidFill>
                  <a:srgbClr val="595959"/>
                </a:solidFill>
              </a:rPr>
              <a:t>(DUT = 120 crédits)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Alternance de cours magistraux, de </a:t>
            </a:r>
            <a:r>
              <a:rPr lang="fr-FR" altLang="fr-FR" sz="1400"/>
              <a:t>TD et TP</a:t>
            </a:r>
            <a:br>
              <a:rPr lang="fr-FR" altLang="fr-FR" sz="140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Stages en entreprises </a:t>
            </a:r>
            <a:r>
              <a:rPr lang="fr-FR" altLang="fr-FR" sz="1200">
                <a:solidFill>
                  <a:srgbClr val="595959"/>
                </a:solidFill>
              </a:rPr>
              <a:t>(10 à 14 semaines en moyenne)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Possibilité </a:t>
            </a:r>
            <a:r>
              <a:rPr lang="fr-FR" altLang="fr-FR" sz="1200"/>
              <a:t>de semestre d’étude ou en entreprise </a:t>
            </a:r>
            <a:r>
              <a:rPr lang="fr-FR" altLang="fr-FR" sz="1400"/>
              <a:t>à l’étranger </a:t>
            </a:r>
            <a:r>
              <a:rPr lang="fr-FR" altLang="fr-FR" sz="1200"/>
              <a:t>(ERASMUS)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Projets tutorés </a:t>
            </a:r>
            <a:r>
              <a:rPr lang="fr-FR" altLang="fr-FR" sz="1200">
                <a:solidFill>
                  <a:srgbClr val="595959"/>
                </a:solidFill>
              </a:rPr>
              <a:t>(suivi de méthodologie professionnelle)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Interventions en cours de professionnels </a:t>
            </a:r>
            <a:r>
              <a:rPr lang="fr-FR" altLang="fr-FR" sz="1200">
                <a:solidFill>
                  <a:srgbClr val="595959"/>
                </a:solidFill>
              </a:rPr>
              <a:t>(du secteur pro. étudié)</a:t>
            </a:r>
          </a:p>
        </p:txBody>
      </p:sp>
      <p:sp>
        <p:nvSpPr>
          <p:cNvPr id="28691" name="Text Box 31"/>
          <p:cNvSpPr txBox="1">
            <a:spLocks noChangeArrowheads="1"/>
          </p:cNvSpPr>
          <p:nvPr/>
        </p:nvSpPr>
        <p:spPr bwMode="auto">
          <a:xfrm>
            <a:off x="4032250" y="5108575"/>
            <a:ext cx="48244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Poursuite d’études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/>
              <a:t>85 % en moyenne</a:t>
            </a:r>
            <a:r>
              <a:rPr lang="fr-FR" altLang="fr-FR" sz="1400">
                <a:solidFill>
                  <a:srgbClr val="595959"/>
                </a:solidFill>
              </a:rPr>
              <a:t>, près de 100 % dans certaines spécialités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Possibilités :</a:t>
            </a:r>
            <a:r>
              <a:rPr lang="fr-FR" altLang="fr-FR" sz="1800"/>
              <a:t> </a:t>
            </a:r>
            <a:br>
              <a:rPr lang="fr-FR" altLang="fr-FR" sz="1800"/>
            </a:br>
            <a:r>
              <a:rPr lang="fr-FR" altLang="fr-FR" sz="1600">
                <a:solidFill>
                  <a:srgbClr val="595959"/>
                </a:solidFill>
              </a:rPr>
              <a:t>- </a:t>
            </a:r>
            <a:r>
              <a:rPr lang="fr-FR" altLang="fr-FR" sz="1400"/>
              <a:t>L2 LMD, </a:t>
            </a:r>
            <a:r>
              <a:rPr lang="fr-FR" altLang="fr-FR" sz="1400">
                <a:solidFill>
                  <a:srgbClr val="595959"/>
                </a:solidFill>
              </a:rPr>
              <a:t>plus rarement L3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400">
                <a:solidFill>
                  <a:srgbClr val="595959"/>
                </a:solidFill>
              </a:rPr>
              <a:t>- </a:t>
            </a:r>
            <a:r>
              <a:rPr lang="fr-FR" altLang="fr-FR" sz="1400"/>
              <a:t>Licences professionnelles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400">
                <a:solidFill>
                  <a:srgbClr val="595959"/>
                </a:solidFill>
              </a:rPr>
              <a:t>- </a:t>
            </a:r>
            <a:r>
              <a:rPr lang="fr-FR" altLang="fr-FR" sz="1400"/>
              <a:t>Écoles de commerce</a:t>
            </a:r>
            <a:r>
              <a:rPr lang="fr-FR" altLang="fr-FR" sz="1400">
                <a:solidFill>
                  <a:srgbClr val="595959"/>
                </a:solidFill>
              </a:rPr>
              <a:t> </a:t>
            </a:r>
            <a:r>
              <a:rPr lang="fr-FR" altLang="fr-FR" sz="1400"/>
              <a:t>et de gestion </a:t>
            </a:r>
            <a:r>
              <a:rPr lang="fr-FR" altLang="fr-FR" sz="1200">
                <a:solidFill>
                  <a:srgbClr val="595959"/>
                </a:solidFill>
              </a:rPr>
              <a:t>(admissions parallèles)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400">
                <a:solidFill>
                  <a:srgbClr val="595959"/>
                </a:solidFill>
              </a:rPr>
              <a:t>- </a:t>
            </a:r>
            <a:r>
              <a:rPr lang="fr-FR" altLang="fr-FR" sz="1400"/>
              <a:t>Écoles d’ingénieur</a:t>
            </a:r>
            <a:r>
              <a:rPr lang="fr-FR" altLang="fr-FR" sz="1400">
                <a:solidFill>
                  <a:srgbClr val="595959"/>
                </a:solidFill>
              </a:rPr>
              <a:t> 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(la plupart du temps après des prépas. ATS ou post-DUT bio.)</a:t>
            </a: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611188" y="2781300"/>
            <a:ext cx="2952750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Admission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Bac </a:t>
            </a:r>
            <a:r>
              <a:rPr lang="fr-FR" altLang="fr-FR" sz="1200">
                <a:solidFill>
                  <a:srgbClr val="595959"/>
                </a:solidFill>
              </a:rPr>
              <a:t>compatible avec la spécialité choisie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Sélection sur dossier</a:t>
            </a:r>
            <a:r>
              <a:rPr lang="fr-FR" altLang="fr-FR" sz="1800"/>
              <a:t> </a:t>
            </a:r>
            <a:br>
              <a:rPr lang="fr-FR" altLang="fr-FR" sz="1800"/>
            </a:br>
            <a:r>
              <a:rPr lang="fr-FR" altLang="fr-FR" sz="1200">
                <a:solidFill>
                  <a:srgbClr val="595959"/>
                </a:solidFill>
              </a:rPr>
              <a:t>- 2 premiers bulletins de terminale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</a:t>
            </a:r>
            <a:r>
              <a:rPr lang="fr-FR" altLang="fr-FR" sz="1200"/>
              <a:t> </a:t>
            </a:r>
            <a:r>
              <a:rPr lang="fr-FR" altLang="fr-FR" sz="1200">
                <a:solidFill>
                  <a:srgbClr val="595959"/>
                </a:solidFill>
              </a:rPr>
              <a:t>bulletins de 1re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résultats épreuves anticipées français</a:t>
            </a:r>
            <a:endParaRPr lang="fr-FR" altLang="fr-FR" sz="12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mais aussi parfois : 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entretiens de motivation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épreuves, tests</a:t>
            </a:r>
          </a:p>
        </p:txBody>
      </p:sp>
      <p:grpSp>
        <p:nvGrpSpPr>
          <p:cNvPr id="31750" name="Group 22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9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85000">
                  <a:srgbClr val="6CA62C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" name="Rectangle 76"/>
            <p:cNvSpPr>
              <a:spLocks noChangeArrowheads="1"/>
            </p:cNvSpPr>
            <p:nvPr/>
          </p:nvSpPr>
          <p:spPr bwMode="auto">
            <a:xfrm>
              <a:off x="108" y="235"/>
              <a:ext cx="1411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 DUT</a:t>
              </a:r>
              <a:endParaRPr lang="fr-FR" sz="29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3851275" y="2836863"/>
            <a:ext cx="0" cy="3727450"/>
          </a:xfrm>
          <a:prstGeom prst="line">
            <a:avLst/>
          </a:prstGeom>
          <a:noFill/>
          <a:ln w="127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31752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246"/>
          <p:cNvGrpSpPr>
            <a:grpSpLocks/>
          </p:cNvGrpSpPr>
          <p:nvPr/>
        </p:nvGrpSpPr>
        <p:grpSpPr bwMode="auto">
          <a:xfrm>
            <a:off x="1371600" y="4941888"/>
            <a:ext cx="1687513" cy="1622425"/>
            <a:chOff x="2151" y="3321"/>
            <a:chExt cx="274" cy="793"/>
          </a:xfrm>
        </p:grpSpPr>
        <p:sp>
          <p:nvSpPr>
            <p:cNvPr id="22" name="Rectangle 21"/>
            <p:cNvSpPr/>
            <p:nvPr/>
          </p:nvSpPr>
          <p:spPr>
            <a:xfrm>
              <a:off x="2151" y="3768"/>
              <a:ext cx="274" cy="293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151" y="3465"/>
              <a:ext cx="274" cy="306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151" y="3321"/>
              <a:ext cx="274" cy="144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25" name="Ellipse 5"/>
            <p:cNvSpPr/>
            <p:nvPr/>
          </p:nvSpPr>
          <p:spPr>
            <a:xfrm>
              <a:off x="2192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100" dirty="0">
                  <a:solidFill>
                    <a:srgbClr val="FFFFFF"/>
                  </a:solidFill>
                </a:rPr>
                <a:t>S</a:t>
              </a:r>
              <a:endParaRPr lang="fr-FR" sz="11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900113" y="5856288"/>
            <a:ext cx="471487" cy="5905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00113" y="5235575"/>
            <a:ext cx="471487" cy="62071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b="1" i="0" dirty="0">
                <a:solidFill>
                  <a:schemeClr val="accent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116585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6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6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6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6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31"/>
          <p:cNvSpPr>
            <a:spLocks noChangeArrowheads="1"/>
          </p:cNvSpPr>
          <p:nvPr/>
        </p:nvSpPr>
        <p:spPr bwMode="auto">
          <a:xfrm>
            <a:off x="8106516" y="5984287"/>
            <a:ext cx="248351" cy="454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5951534" y="4246537"/>
            <a:ext cx="576263" cy="346693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5341938" y="4246537"/>
            <a:ext cx="576263" cy="34310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5951536" y="5074117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5341937" y="5065885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grpSp>
        <p:nvGrpSpPr>
          <p:cNvPr id="4" name="Group 197"/>
          <p:cNvGrpSpPr>
            <a:grpSpLocks/>
          </p:cNvGrpSpPr>
          <p:nvPr/>
        </p:nvGrpSpPr>
        <p:grpSpPr bwMode="auto">
          <a:xfrm>
            <a:off x="2468563" y="1589088"/>
            <a:ext cx="2390775" cy="246062"/>
            <a:chOff x="1419" y="1117"/>
            <a:chExt cx="1506" cy="155"/>
          </a:xfrm>
        </p:grpSpPr>
        <p:sp>
          <p:nvSpPr>
            <p:cNvPr id="5" name="Ellipse 5"/>
            <p:cNvSpPr/>
            <p:nvPr/>
          </p:nvSpPr>
          <p:spPr bwMode="auto">
            <a:xfrm>
              <a:off x="1419" y="1149"/>
              <a:ext cx="261" cy="1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>
                  <a:solidFill>
                    <a:srgbClr val="FFFFFF"/>
                  </a:solidFill>
                  <a:cs typeface="Arial" charset="0"/>
                </a:rPr>
                <a:t>S</a:t>
              </a:r>
            </a:p>
          </p:txBody>
        </p:sp>
        <p:sp>
          <p:nvSpPr>
            <p:cNvPr id="16877" name="Text Box 210"/>
            <p:cNvSpPr txBox="1">
              <a:spLocks noChangeArrowheads="1"/>
            </p:cNvSpPr>
            <p:nvPr/>
          </p:nvSpPr>
          <p:spPr bwMode="auto">
            <a:xfrm>
              <a:off x="1701" y="1117"/>
              <a:ext cx="122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/>
                <a:t>Admission avec sélection</a:t>
              </a:r>
            </a:p>
          </p:txBody>
        </p:sp>
      </p:grpSp>
      <p:grpSp>
        <p:nvGrpSpPr>
          <p:cNvPr id="13" name="Groupe 12"/>
          <p:cNvGrpSpPr>
            <a:grpSpLocks/>
          </p:cNvGrpSpPr>
          <p:nvPr/>
        </p:nvGrpSpPr>
        <p:grpSpPr bwMode="auto">
          <a:xfrm>
            <a:off x="623888" y="1255713"/>
            <a:ext cx="1198562" cy="5294312"/>
            <a:chOff x="623888" y="1255713"/>
            <a:chExt cx="1198564" cy="5294629"/>
          </a:xfrm>
        </p:grpSpPr>
        <p:grpSp>
          <p:nvGrpSpPr>
            <p:cNvPr id="16824" name="Group 106"/>
            <p:cNvGrpSpPr>
              <a:grpSpLocks/>
            </p:cNvGrpSpPr>
            <p:nvPr/>
          </p:nvGrpSpPr>
          <p:grpSpPr bwMode="auto">
            <a:xfrm>
              <a:off x="623888" y="1255713"/>
              <a:ext cx="1198564" cy="5191125"/>
              <a:chOff x="344" y="791"/>
              <a:chExt cx="755" cy="327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44" y="3796"/>
                <a:ext cx="718" cy="265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L1 santé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8" y="3469"/>
                <a:ext cx="718" cy="28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48" y="3195"/>
                <a:ext cx="718" cy="274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44" y="1438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4" y="2609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44" y="2331"/>
                <a:ext cx="586" cy="278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44" y="2023"/>
                <a:ext cx="509" cy="27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44" y="1731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4" y="791"/>
                <a:ext cx="390" cy="36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4" y="1145"/>
                <a:ext cx="390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4" y="2901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40" y="2532"/>
                <a:ext cx="328" cy="14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Sage-femme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4" y="2263"/>
                <a:ext cx="458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Dentiste Pharmacien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13" y="1370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Généraliste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76" y="791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spécialiste</a:t>
                </a:r>
              </a:p>
            </p:txBody>
          </p:sp>
          <p:sp>
            <p:nvSpPr>
              <p:cNvPr id="31" name="Ellipse 5"/>
              <p:cNvSpPr/>
              <p:nvPr/>
            </p:nvSpPr>
            <p:spPr>
              <a:xfrm>
                <a:off x="567" y="3729"/>
                <a:ext cx="265" cy="103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</p:grpSp>
        <p:sp>
          <p:nvSpPr>
            <p:cNvPr id="15" name="Égal 14"/>
            <p:cNvSpPr/>
            <p:nvPr/>
          </p:nvSpPr>
          <p:spPr>
            <a:xfrm rot="16200000">
              <a:off x="1112834" y="6320150"/>
              <a:ext cx="150821" cy="309563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e 31"/>
          <p:cNvGrpSpPr>
            <a:grpSpLocks/>
          </p:cNvGrpSpPr>
          <p:nvPr/>
        </p:nvGrpSpPr>
        <p:grpSpPr bwMode="auto">
          <a:xfrm>
            <a:off x="1830388" y="2747963"/>
            <a:ext cx="1085850" cy="3854450"/>
            <a:chOff x="1633930" y="2700553"/>
            <a:chExt cx="1084784" cy="3854060"/>
          </a:xfrm>
        </p:grpSpPr>
        <p:grpSp>
          <p:nvGrpSpPr>
            <p:cNvPr id="16786" name="Groupe 22"/>
            <p:cNvGrpSpPr>
              <a:grpSpLocks/>
            </p:cNvGrpSpPr>
            <p:nvPr/>
          </p:nvGrpSpPr>
          <p:grpSpPr bwMode="auto">
            <a:xfrm>
              <a:off x="1633930" y="2700553"/>
              <a:ext cx="1084784" cy="3699065"/>
              <a:chOff x="1633614" y="2700171"/>
              <a:chExt cx="1084783" cy="369943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826698" y="5934583"/>
                <a:ext cx="891699" cy="465021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1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1826698" y="5469362"/>
                <a:ext cx="891699" cy="46680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2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26696" y="5020018"/>
                <a:ext cx="747685" cy="45013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3 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826699" y="4070521"/>
                <a:ext cx="623733" cy="46184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26698" y="4534155"/>
                <a:ext cx="623733" cy="42076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1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642895" y="5020018"/>
                <a:ext cx="183803" cy="137958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Licence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26698" y="3627528"/>
                <a:ext cx="492071" cy="3995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1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826698" y="3155955"/>
                <a:ext cx="492071" cy="47157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2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1826696" y="2700171"/>
                <a:ext cx="492073" cy="4557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3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633614" y="4070521"/>
                <a:ext cx="193082" cy="884398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50" b="1" i="0" dirty="0">
                    <a:solidFill>
                      <a:schemeClr val="bg1"/>
                    </a:solidFill>
                  </a:rPr>
                  <a:t>Master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638277" y="2703436"/>
                <a:ext cx="188419" cy="132367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Doctorat</a:t>
                </a:r>
              </a:p>
            </p:txBody>
          </p:sp>
          <p:sp>
            <p:nvSpPr>
              <p:cNvPr id="46" name="Ellipse 5"/>
              <p:cNvSpPr/>
              <p:nvPr/>
            </p:nvSpPr>
            <p:spPr bwMode="auto">
              <a:xfrm>
                <a:off x="1950570" y="4906490"/>
                <a:ext cx="375991" cy="147665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4" name="Égal 33"/>
            <p:cNvSpPr/>
            <p:nvPr/>
          </p:nvSpPr>
          <p:spPr>
            <a:xfrm rot="16200000">
              <a:off x="2169888" y="6297599"/>
              <a:ext cx="204767" cy="309259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963988" y="6524625"/>
            <a:ext cx="2989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LYCÉE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026275" y="6523038"/>
            <a:ext cx="1952625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ÉCOLES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351213" y="6524625"/>
            <a:ext cx="576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/>
              <a:t>IUT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2388" y="6524625"/>
            <a:ext cx="285750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1" name="Rectangle 50"/>
          <p:cNvSpPr/>
          <p:nvPr/>
        </p:nvSpPr>
        <p:spPr>
          <a:xfrm>
            <a:off x="295275" y="6524625"/>
            <a:ext cx="328613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2" name="Rectangle 51"/>
          <p:cNvSpPr/>
          <p:nvPr/>
        </p:nvSpPr>
        <p:spPr>
          <a:xfrm>
            <a:off x="295275" y="5972175"/>
            <a:ext cx="328613" cy="473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95275" y="5519738"/>
            <a:ext cx="328613" cy="4619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95275" y="50546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2388" y="2281238"/>
            <a:ext cx="571500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5275" y="41402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95275" y="36750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95275" y="320992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5275" y="274637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388" y="1255713"/>
            <a:ext cx="571500" cy="5715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2388" y="1816100"/>
            <a:ext cx="571500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95275" y="46021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388" y="5060950"/>
            <a:ext cx="242887" cy="138588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2388" y="4094163"/>
            <a:ext cx="242887" cy="9747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388" y="2746375"/>
            <a:ext cx="242887" cy="13938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66" name="Group 124"/>
          <p:cNvGrpSpPr>
            <a:grpSpLocks/>
          </p:cNvGrpSpPr>
          <p:nvPr/>
        </p:nvGrpSpPr>
        <p:grpSpPr bwMode="auto">
          <a:xfrm>
            <a:off x="3959225" y="5500688"/>
            <a:ext cx="576263" cy="1023937"/>
            <a:chOff x="2445" y="3465"/>
            <a:chExt cx="363" cy="645"/>
          </a:xfrm>
        </p:grpSpPr>
        <p:sp>
          <p:nvSpPr>
            <p:cNvPr id="67" name="Rectangle 66"/>
            <p:cNvSpPr/>
            <p:nvPr/>
          </p:nvSpPr>
          <p:spPr>
            <a:xfrm>
              <a:off x="2517" y="3768"/>
              <a:ext cx="291" cy="293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16" y="3465"/>
              <a:ext cx="292" cy="306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445" y="3465"/>
              <a:ext cx="72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BTS</a:t>
              </a:r>
            </a:p>
          </p:txBody>
        </p:sp>
        <p:sp>
          <p:nvSpPr>
            <p:cNvPr id="70" name="Ellipse 5"/>
            <p:cNvSpPr/>
            <p:nvPr/>
          </p:nvSpPr>
          <p:spPr>
            <a:xfrm>
              <a:off x="2560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71" name="Group 180"/>
          <p:cNvGrpSpPr>
            <a:grpSpLocks/>
          </p:cNvGrpSpPr>
          <p:nvPr/>
        </p:nvGrpSpPr>
        <p:grpSpPr bwMode="auto">
          <a:xfrm>
            <a:off x="6538913" y="4964113"/>
            <a:ext cx="430212" cy="1566862"/>
            <a:chOff x="3982" y="3127"/>
            <a:chExt cx="414" cy="987"/>
          </a:xfrm>
        </p:grpSpPr>
        <p:sp>
          <p:nvSpPr>
            <p:cNvPr id="72" name="Rectangle 71"/>
            <p:cNvSpPr/>
            <p:nvPr/>
          </p:nvSpPr>
          <p:spPr>
            <a:xfrm>
              <a:off x="4016" y="3768"/>
              <a:ext cx="364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16" y="3468"/>
              <a:ext cx="364" cy="3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016" y="3227"/>
              <a:ext cx="364" cy="2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016" y="3127"/>
              <a:ext cx="364" cy="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DCG</a:t>
              </a:r>
            </a:p>
          </p:txBody>
        </p:sp>
        <p:sp>
          <p:nvSpPr>
            <p:cNvPr id="76" name="Ellipse 5"/>
            <p:cNvSpPr/>
            <p:nvPr/>
          </p:nvSpPr>
          <p:spPr>
            <a:xfrm>
              <a:off x="4073" y="4020"/>
              <a:ext cx="250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73" name="Text Box 163"/>
            <p:cNvSpPr txBox="1">
              <a:spLocks noChangeArrowheads="1"/>
            </p:cNvSpPr>
            <p:nvPr/>
          </p:nvSpPr>
          <p:spPr bwMode="auto">
            <a:xfrm rot="-5400000">
              <a:off x="3828" y="3430"/>
              <a:ext cx="722" cy="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100" b="1" i="0"/>
                <a:t>Comptabilité</a:t>
              </a:r>
              <a:br>
                <a:rPr lang="fr-FR" altLang="fr-FR" sz="1100" b="1" i="0"/>
              </a:br>
              <a:r>
                <a:rPr lang="fr-FR" altLang="fr-FR" sz="1100" b="1" i="0"/>
                <a:t>Gestion</a:t>
              </a:r>
            </a:p>
          </p:txBody>
        </p:sp>
      </p:grpSp>
      <p:grpSp>
        <p:nvGrpSpPr>
          <p:cNvPr id="78" name="Group 179"/>
          <p:cNvGrpSpPr>
            <a:grpSpLocks/>
          </p:cNvGrpSpPr>
          <p:nvPr/>
        </p:nvGrpSpPr>
        <p:grpSpPr bwMode="auto">
          <a:xfrm>
            <a:off x="6538913" y="2746375"/>
            <a:ext cx="461962" cy="2232025"/>
            <a:chOff x="3982" y="1730"/>
            <a:chExt cx="444" cy="1406"/>
          </a:xfrm>
        </p:grpSpPr>
        <p:sp>
          <p:nvSpPr>
            <p:cNvPr id="79" name="Rectangle 231"/>
            <p:cNvSpPr/>
            <p:nvPr/>
          </p:nvSpPr>
          <p:spPr>
            <a:xfrm>
              <a:off x="4016" y="2895"/>
              <a:ext cx="364" cy="1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80" name="Rectangle 232"/>
            <p:cNvSpPr/>
            <p:nvPr/>
          </p:nvSpPr>
          <p:spPr>
            <a:xfrm>
              <a:off x="4016" y="2695"/>
              <a:ext cx="364" cy="19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22" y="2315"/>
              <a:ext cx="364" cy="2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22" y="2026"/>
              <a:ext cx="364" cy="2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022" y="1845"/>
              <a:ext cx="364" cy="1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4" name="Rectangle 240"/>
            <p:cNvSpPr/>
            <p:nvPr/>
          </p:nvSpPr>
          <p:spPr>
            <a:xfrm>
              <a:off x="4016" y="2594"/>
              <a:ext cx="364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spc="-70" dirty="0">
                  <a:solidFill>
                    <a:schemeClr val="bg1"/>
                  </a:solidFill>
                </a:rPr>
                <a:t>DSCG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022" y="1730"/>
              <a:ext cx="364" cy="11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DEC</a:t>
              </a:r>
            </a:p>
          </p:txBody>
        </p:sp>
        <p:sp>
          <p:nvSpPr>
            <p:cNvPr id="86" name="Ellipse 5"/>
            <p:cNvSpPr/>
            <p:nvPr/>
          </p:nvSpPr>
          <p:spPr>
            <a:xfrm>
              <a:off x="4086" y="3042"/>
              <a:ext cx="224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87" name="Ellipse 5"/>
            <p:cNvSpPr/>
            <p:nvPr/>
          </p:nvSpPr>
          <p:spPr>
            <a:xfrm>
              <a:off x="4086" y="2520"/>
              <a:ext cx="237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57" name="Text Box 164"/>
            <p:cNvSpPr txBox="1">
              <a:spLocks noChangeArrowheads="1"/>
            </p:cNvSpPr>
            <p:nvPr/>
          </p:nvSpPr>
          <p:spPr bwMode="auto">
            <a:xfrm rot="-5400000">
              <a:off x="3864" y="1970"/>
              <a:ext cx="680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200" b="1" i="0"/>
                <a:t>Expertise comptable</a:t>
              </a:r>
            </a:p>
          </p:txBody>
        </p:sp>
      </p:grpSp>
      <p:grpSp>
        <p:nvGrpSpPr>
          <p:cNvPr id="89" name="Group 194"/>
          <p:cNvGrpSpPr>
            <a:grpSpLocks/>
          </p:cNvGrpSpPr>
          <p:nvPr/>
        </p:nvGrpSpPr>
        <p:grpSpPr bwMode="auto">
          <a:xfrm>
            <a:off x="4721225" y="5500688"/>
            <a:ext cx="576263" cy="1023937"/>
            <a:chOff x="2925" y="3465"/>
            <a:chExt cx="363" cy="645"/>
          </a:xfrm>
        </p:grpSpPr>
        <p:sp>
          <p:nvSpPr>
            <p:cNvPr id="90" name="Rectangle 89"/>
            <p:cNvSpPr/>
            <p:nvPr/>
          </p:nvSpPr>
          <p:spPr>
            <a:xfrm>
              <a:off x="2925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>
                  <a:solidFill>
                    <a:schemeClr val="bg1"/>
                  </a:solidFill>
                </a:rPr>
                <a:t>É</a:t>
              </a:r>
              <a:r>
                <a:rPr lang="fr-FR" sz="1200" b="1" i="0" dirty="0">
                  <a:solidFill>
                    <a:schemeClr val="bg1"/>
                  </a:solidFill>
                </a:rPr>
                <a:t>co</a:t>
              </a:r>
              <a:endParaRPr lang="fr-FR" sz="1200" i="0" dirty="0">
                <a:solidFill>
                  <a:schemeClr val="bg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925" y="3465"/>
              <a:ext cx="363" cy="306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Éco</a:t>
              </a:r>
            </a:p>
          </p:txBody>
        </p:sp>
        <p:sp>
          <p:nvSpPr>
            <p:cNvPr id="92" name="Ellipse 5"/>
            <p:cNvSpPr/>
            <p:nvPr/>
          </p:nvSpPr>
          <p:spPr>
            <a:xfrm>
              <a:off x="2965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195"/>
          <p:cNvGrpSpPr>
            <a:grpSpLocks/>
          </p:cNvGrpSpPr>
          <p:nvPr/>
        </p:nvGrpSpPr>
        <p:grpSpPr bwMode="auto">
          <a:xfrm>
            <a:off x="5338763" y="5500688"/>
            <a:ext cx="576262" cy="1028700"/>
            <a:chOff x="3239" y="3465"/>
            <a:chExt cx="363" cy="648"/>
          </a:xfrm>
        </p:grpSpPr>
        <p:sp>
          <p:nvSpPr>
            <p:cNvPr id="94" name="Rectangle 93"/>
            <p:cNvSpPr/>
            <p:nvPr/>
          </p:nvSpPr>
          <p:spPr>
            <a:xfrm>
              <a:off x="3239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39" y="3465"/>
              <a:ext cx="363" cy="305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  <a:endParaRPr lang="fr-FR" sz="1050" b="1" i="0" dirty="0">
                <a:solidFill>
                  <a:schemeClr val="bg1"/>
                </a:solidFill>
              </a:endParaRPr>
            </a:p>
          </p:txBody>
        </p:sp>
        <p:sp>
          <p:nvSpPr>
            <p:cNvPr id="96" name="Ellipse 5"/>
            <p:cNvSpPr/>
            <p:nvPr/>
          </p:nvSpPr>
          <p:spPr>
            <a:xfrm>
              <a:off x="3311" y="4019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97" name="Group 196"/>
          <p:cNvGrpSpPr>
            <a:grpSpLocks/>
          </p:cNvGrpSpPr>
          <p:nvPr/>
        </p:nvGrpSpPr>
        <p:grpSpPr bwMode="auto">
          <a:xfrm>
            <a:off x="5951538" y="5505450"/>
            <a:ext cx="577850" cy="1025525"/>
            <a:chOff x="3693" y="3468"/>
            <a:chExt cx="363" cy="646"/>
          </a:xfrm>
        </p:grpSpPr>
        <p:sp>
          <p:nvSpPr>
            <p:cNvPr id="98" name="Rectangle 97"/>
            <p:cNvSpPr/>
            <p:nvPr/>
          </p:nvSpPr>
          <p:spPr>
            <a:xfrm>
              <a:off x="3693" y="3769"/>
              <a:ext cx="363" cy="29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693" y="3468"/>
              <a:ext cx="363" cy="3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</a:p>
          </p:txBody>
        </p:sp>
        <p:sp>
          <p:nvSpPr>
            <p:cNvPr id="100" name="Ellipse 5"/>
            <p:cNvSpPr/>
            <p:nvPr/>
          </p:nvSpPr>
          <p:spPr>
            <a:xfrm>
              <a:off x="3773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232"/>
          <p:cNvGrpSpPr>
            <a:grpSpLocks/>
          </p:cNvGrpSpPr>
          <p:nvPr/>
        </p:nvGrpSpPr>
        <p:grpSpPr bwMode="auto">
          <a:xfrm>
            <a:off x="6948488" y="4117975"/>
            <a:ext cx="506412" cy="2413000"/>
            <a:chOff x="4313" y="2594"/>
            <a:chExt cx="415" cy="1520"/>
          </a:xfrm>
        </p:grpSpPr>
        <p:sp>
          <p:nvSpPr>
            <p:cNvPr id="102" name="Rectangle 231"/>
            <p:cNvSpPr>
              <a:spLocks noChangeArrowheads="1"/>
            </p:cNvSpPr>
            <p:nvPr/>
          </p:nvSpPr>
          <p:spPr bwMode="auto">
            <a:xfrm>
              <a:off x="4377" y="3770"/>
              <a:ext cx="351" cy="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i="0"/>
            </a:p>
          </p:txBody>
        </p:sp>
        <p:sp>
          <p:nvSpPr>
            <p:cNvPr id="103" name="Rectangle 232"/>
            <p:cNvSpPr>
              <a:spLocks noChangeArrowheads="1"/>
            </p:cNvSpPr>
            <p:nvPr/>
          </p:nvSpPr>
          <p:spPr bwMode="auto">
            <a:xfrm>
              <a:off x="4377" y="3452"/>
              <a:ext cx="351" cy="3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4" name="Rectangle 232"/>
            <p:cNvSpPr>
              <a:spLocks noChangeArrowheads="1"/>
            </p:cNvSpPr>
            <p:nvPr/>
          </p:nvSpPr>
          <p:spPr bwMode="auto">
            <a:xfrm>
              <a:off x="4377" y="3151"/>
              <a:ext cx="351" cy="3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5" name="Rectangle 232"/>
            <p:cNvSpPr>
              <a:spLocks noChangeArrowheads="1"/>
            </p:cNvSpPr>
            <p:nvPr/>
          </p:nvSpPr>
          <p:spPr bwMode="auto">
            <a:xfrm>
              <a:off x="4377" y="2891"/>
              <a:ext cx="351" cy="2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6" name="Rectangle 232"/>
            <p:cNvSpPr>
              <a:spLocks noChangeArrowheads="1"/>
            </p:cNvSpPr>
            <p:nvPr/>
          </p:nvSpPr>
          <p:spPr bwMode="auto">
            <a:xfrm>
              <a:off x="4377" y="2707"/>
              <a:ext cx="351" cy="18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7" name="Rectangle 240"/>
            <p:cNvSpPr/>
            <p:nvPr/>
          </p:nvSpPr>
          <p:spPr>
            <a:xfrm>
              <a:off x="4377" y="2594"/>
              <a:ext cx="351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</a:rPr>
                <a:t>Diplômes d’écoles</a:t>
              </a:r>
            </a:p>
          </p:txBody>
        </p:sp>
        <p:sp>
          <p:nvSpPr>
            <p:cNvPr id="16699" name="Text Box 167"/>
            <p:cNvSpPr txBox="1">
              <a:spLocks noChangeArrowheads="1"/>
            </p:cNvSpPr>
            <p:nvPr/>
          </p:nvSpPr>
          <p:spPr bwMode="auto">
            <a:xfrm rot="-5400000">
              <a:off x="3848" y="3229"/>
              <a:ext cx="1270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400" b="1" i="0"/>
                <a:t>Grandes écoles</a:t>
              </a:r>
              <a:r>
                <a:rPr lang="fr-FR" altLang="fr-FR" sz="1200" b="1"/>
                <a:t> </a:t>
              </a:r>
              <a:r>
                <a:rPr lang="fr-FR" altLang="fr-FR" sz="1200"/>
                <a:t>post-bac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i="0"/>
                <a:t>Ingénieurs, commerce, arts, IEP</a:t>
              </a:r>
            </a:p>
          </p:txBody>
        </p:sp>
        <p:sp>
          <p:nvSpPr>
            <p:cNvPr id="109" name="Ellipse 5"/>
            <p:cNvSpPr/>
            <p:nvPr/>
          </p:nvSpPr>
          <p:spPr>
            <a:xfrm>
              <a:off x="4445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/>
                <a:t>S</a:t>
              </a:r>
              <a:endParaRPr lang="fr-FR" sz="900" i="0" dirty="0"/>
            </a:p>
          </p:txBody>
        </p:sp>
      </p:grpSp>
      <p:grpSp>
        <p:nvGrpSpPr>
          <p:cNvPr id="110" name="Groupe 60"/>
          <p:cNvGrpSpPr>
            <a:grpSpLocks/>
          </p:cNvGrpSpPr>
          <p:nvPr/>
        </p:nvGrpSpPr>
        <p:grpSpPr bwMode="auto">
          <a:xfrm>
            <a:off x="7464425" y="4117975"/>
            <a:ext cx="347663" cy="2405063"/>
            <a:chOff x="7622911" y="4117976"/>
            <a:chExt cx="276229" cy="2405063"/>
          </a:xfrm>
        </p:grpSpPr>
        <p:sp>
          <p:nvSpPr>
            <p:cNvPr id="111" name="Rectangle 232"/>
            <p:cNvSpPr>
              <a:spLocks noChangeArrowheads="1"/>
            </p:cNvSpPr>
            <p:nvPr/>
          </p:nvSpPr>
          <p:spPr bwMode="auto">
            <a:xfrm>
              <a:off x="7644307" y="4999235"/>
              <a:ext cx="251621" cy="48081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grpSp>
          <p:nvGrpSpPr>
            <p:cNvPr id="16661" name="Group 265"/>
            <p:cNvGrpSpPr>
              <a:grpSpLocks/>
            </p:cNvGrpSpPr>
            <p:nvPr/>
          </p:nvGrpSpPr>
          <p:grpSpPr bwMode="auto">
            <a:xfrm>
              <a:off x="7622911" y="4117976"/>
              <a:ext cx="276229" cy="2405063"/>
              <a:chOff x="4753" y="2594"/>
              <a:chExt cx="174" cy="1515"/>
            </a:xfrm>
          </p:grpSpPr>
          <p:sp>
            <p:nvSpPr>
              <p:cNvPr id="113" name="Rectangle 231"/>
              <p:cNvSpPr>
                <a:spLocks noChangeArrowheads="1"/>
              </p:cNvSpPr>
              <p:nvPr/>
            </p:nvSpPr>
            <p:spPr bwMode="auto">
              <a:xfrm>
                <a:off x="4767" y="3770"/>
                <a:ext cx="159" cy="286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i="0"/>
              </a:p>
            </p:txBody>
          </p:sp>
          <p:sp>
            <p:nvSpPr>
              <p:cNvPr id="114" name="Rectangle 232"/>
              <p:cNvSpPr>
                <a:spLocks noChangeArrowheads="1"/>
              </p:cNvSpPr>
              <p:nvPr/>
            </p:nvSpPr>
            <p:spPr bwMode="auto">
              <a:xfrm>
                <a:off x="4767" y="3452"/>
                <a:ext cx="159" cy="31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5" name="Rectangle 232"/>
              <p:cNvSpPr>
                <a:spLocks noChangeArrowheads="1"/>
              </p:cNvSpPr>
              <p:nvPr/>
            </p:nvSpPr>
            <p:spPr bwMode="auto">
              <a:xfrm>
                <a:off x="4766" y="2887"/>
                <a:ext cx="159" cy="26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6" name="Rectangle 232"/>
              <p:cNvSpPr>
                <a:spLocks noChangeArrowheads="1"/>
              </p:cNvSpPr>
              <p:nvPr/>
            </p:nvSpPr>
            <p:spPr bwMode="auto">
              <a:xfrm>
                <a:off x="4766" y="2707"/>
                <a:ext cx="159" cy="18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7" name="Rectangle 240"/>
              <p:cNvSpPr/>
              <p:nvPr/>
            </p:nvSpPr>
            <p:spPr>
              <a:xfrm>
                <a:off x="4765" y="2594"/>
                <a:ext cx="161" cy="11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lIns="0" tIns="36000" rIns="0" bIns="36000" anchor="ctr"/>
              <a:lstStyle/>
              <a:p>
                <a:pPr algn="ctr" eaLnBrk="1" hangingPunct="1">
                  <a:defRPr/>
                </a:pPr>
                <a:r>
                  <a:rPr lang="fr-FR" sz="800" b="1" dirty="0">
                    <a:solidFill>
                      <a:schemeClr val="bg1"/>
                    </a:solidFill>
                    <a:cs typeface="Arial" charset="0"/>
                  </a:rPr>
                  <a:t>DEA</a:t>
                </a:r>
                <a:endParaRPr lang="fr-FR" sz="800" b="1" i="0" dirty="0">
                  <a:solidFill>
                    <a:schemeClr val="bg1"/>
                  </a:solidFill>
                  <a:cs typeface="Arial" charset="0"/>
                </a:endParaRPr>
              </a:p>
            </p:txBody>
          </p:sp>
          <p:sp>
            <p:nvSpPr>
              <p:cNvPr id="118" name="Ellipse 5"/>
              <p:cNvSpPr/>
              <p:nvPr/>
            </p:nvSpPr>
            <p:spPr>
              <a:xfrm>
                <a:off x="4781" y="4020"/>
                <a:ext cx="136" cy="8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Text Box 203"/>
              <p:cNvSpPr txBox="1">
                <a:spLocks noChangeArrowheads="1"/>
              </p:cNvSpPr>
              <p:nvPr/>
            </p:nvSpPr>
            <p:spPr bwMode="auto">
              <a:xfrm rot="16200000">
                <a:off x="4454" y="3275"/>
                <a:ext cx="77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fr-FR" altLang="fr-FR" sz="1200" b="1" i="0" spc="150" dirty="0">
                    <a:solidFill>
                      <a:schemeClr val="bg1"/>
                    </a:solidFill>
                  </a:rPr>
                  <a:t>Architecture</a:t>
                </a:r>
              </a:p>
            </p:txBody>
          </p:sp>
        </p:grpSp>
      </p:grpSp>
      <p:grpSp>
        <p:nvGrpSpPr>
          <p:cNvPr id="121" name="Group 246"/>
          <p:cNvGrpSpPr>
            <a:grpSpLocks/>
          </p:cNvGrpSpPr>
          <p:nvPr/>
        </p:nvGrpSpPr>
        <p:grpSpPr bwMode="auto">
          <a:xfrm>
            <a:off x="3351213" y="5500688"/>
            <a:ext cx="576262" cy="1030287"/>
            <a:chOff x="2062" y="3465"/>
            <a:chExt cx="363" cy="649"/>
          </a:xfrm>
        </p:grpSpPr>
        <p:sp>
          <p:nvSpPr>
            <p:cNvPr id="122" name="Rectangle 121"/>
            <p:cNvSpPr/>
            <p:nvPr/>
          </p:nvSpPr>
          <p:spPr>
            <a:xfrm>
              <a:off x="2151" y="3768"/>
              <a:ext cx="274" cy="293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151" y="3465"/>
              <a:ext cx="274" cy="306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062" y="3465"/>
              <a:ext cx="89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5" name="Ellipse 5"/>
            <p:cNvSpPr/>
            <p:nvPr/>
          </p:nvSpPr>
          <p:spPr>
            <a:xfrm>
              <a:off x="2192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e 125"/>
          <p:cNvGrpSpPr>
            <a:grpSpLocks/>
          </p:cNvGrpSpPr>
          <p:nvPr/>
        </p:nvGrpSpPr>
        <p:grpSpPr bwMode="auto">
          <a:xfrm>
            <a:off x="3349625" y="4937125"/>
            <a:ext cx="1185863" cy="563563"/>
            <a:chOff x="3349627" y="4937125"/>
            <a:chExt cx="1185863" cy="563563"/>
          </a:xfrm>
        </p:grpSpPr>
        <p:grpSp>
          <p:nvGrpSpPr>
            <p:cNvPr id="16636" name="Group 249"/>
            <p:cNvGrpSpPr>
              <a:grpSpLocks/>
            </p:cNvGrpSpPr>
            <p:nvPr/>
          </p:nvGrpSpPr>
          <p:grpSpPr bwMode="auto">
            <a:xfrm>
              <a:off x="3349627" y="4937125"/>
              <a:ext cx="1185863" cy="520700"/>
              <a:chOff x="2061" y="3110"/>
              <a:chExt cx="747" cy="328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2062" y="3226"/>
                <a:ext cx="746" cy="212"/>
              </a:xfrm>
              <a:prstGeom prst="rect">
                <a:avLst/>
              </a:prstGeom>
              <a:solidFill>
                <a:srgbClr val="39DB4C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2061" y="3110"/>
                <a:ext cx="747" cy="11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Licence professionnelle</a:t>
                </a:r>
              </a:p>
            </p:txBody>
          </p:sp>
        </p:grpSp>
        <p:sp>
          <p:nvSpPr>
            <p:cNvPr id="128" name="Ellipse 5"/>
            <p:cNvSpPr/>
            <p:nvPr/>
          </p:nvSpPr>
          <p:spPr>
            <a:xfrm>
              <a:off x="3786188" y="5351463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6445" name="Rectangle 256"/>
          <p:cNvSpPr>
            <a:spLocks noChangeArrowheads="1"/>
          </p:cNvSpPr>
          <p:nvPr/>
        </p:nvSpPr>
        <p:spPr bwMode="auto">
          <a:xfrm>
            <a:off x="8370888" y="4962525"/>
            <a:ext cx="3317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46" name="Rectangle 257"/>
          <p:cNvSpPr>
            <a:spLocks noChangeArrowheads="1"/>
          </p:cNvSpPr>
          <p:nvPr/>
        </p:nvSpPr>
        <p:spPr bwMode="auto">
          <a:xfrm>
            <a:off x="8370888" y="4545013"/>
            <a:ext cx="331787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grpSp>
        <p:nvGrpSpPr>
          <p:cNvPr id="133" name="Groupe 59"/>
          <p:cNvGrpSpPr>
            <a:grpSpLocks/>
          </p:cNvGrpSpPr>
          <p:nvPr/>
        </p:nvGrpSpPr>
        <p:grpSpPr bwMode="auto">
          <a:xfrm>
            <a:off x="7802563" y="4117975"/>
            <a:ext cx="550862" cy="2427288"/>
            <a:chOff x="7906979" y="4118563"/>
            <a:chExt cx="558008" cy="2427486"/>
          </a:xfrm>
        </p:grpSpPr>
        <p:sp>
          <p:nvSpPr>
            <p:cNvPr id="134" name="Rectangle 231"/>
            <p:cNvSpPr>
              <a:spLocks noChangeArrowheads="1"/>
            </p:cNvSpPr>
            <p:nvPr/>
          </p:nvSpPr>
          <p:spPr bwMode="auto">
            <a:xfrm>
              <a:off x="7962935" y="5984875"/>
              <a:ext cx="252144" cy="454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35" name="Rectangle 232"/>
            <p:cNvSpPr>
              <a:spLocks noChangeArrowheads="1"/>
            </p:cNvSpPr>
            <p:nvPr/>
          </p:nvSpPr>
          <p:spPr bwMode="auto">
            <a:xfrm>
              <a:off x="7962935" y="5480050"/>
              <a:ext cx="252144" cy="5064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6" name="Rectangle 232"/>
            <p:cNvSpPr>
              <a:spLocks noChangeArrowheads="1"/>
            </p:cNvSpPr>
            <p:nvPr/>
          </p:nvSpPr>
          <p:spPr bwMode="auto">
            <a:xfrm>
              <a:off x="7962935" y="5085630"/>
              <a:ext cx="252144" cy="3944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8" name="Rectangle 232"/>
            <p:cNvSpPr>
              <a:spLocks noChangeArrowheads="1"/>
            </p:cNvSpPr>
            <p:nvPr/>
          </p:nvSpPr>
          <p:spPr bwMode="auto">
            <a:xfrm>
              <a:off x="7962935" y="4297364"/>
              <a:ext cx="252144" cy="2958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9" name="Rectangle 240"/>
            <p:cNvSpPr/>
            <p:nvPr/>
          </p:nvSpPr>
          <p:spPr>
            <a:xfrm>
              <a:off x="7962935" y="4118563"/>
              <a:ext cx="252144" cy="1787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DNSEP</a:t>
              </a:r>
            </a:p>
          </p:txBody>
        </p:sp>
        <p:sp>
          <p:nvSpPr>
            <p:cNvPr id="144" name="Rectangle 240"/>
            <p:cNvSpPr/>
            <p:nvPr/>
          </p:nvSpPr>
          <p:spPr>
            <a:xfrm>
              <a:off x="7962935" y="4941168"/>
              <a:ext cx="252144" cy="14446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DNAT</a:t>
              </a:r>
            </a:p>
          </p:txBody>
        </p:sp>
        <p:sp>
          <p:nvSpPr>
            <p:cNvPr id="145" name="Rectangle 240"/>
            <p:cNvSpPr/>
            <p:nvPr/>
          </p:nvSpPr>
          <p:spPr>
            <a:xfrm>
              <a:off x="8212861" y="4134567"/>
              <a:ext cx="252126" cy="15001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700" b="1" i="0" dirty="0">
                  <a:solidFill>
                    <a:schemeClr val="bg1"/>
                  </a:solidFill>
                  <a:cs typeface="Arial" charset="0"/>
                </a:rPr>
                <a:t>DSAA</a:t>
              </a:r>
            </a:p>
          </p:txBody>
        </p:sp>
        <p:sp>
          <p:nvSpPr>
            <p:cNvPr id="16632" name="Rectangle 228"/>
            <p:cNvSpPr>
              <a:spLocks noChangeArrowheads="1"/>
            </p:cNvSpPr>
            <p:nvPr/>
          </p:nvSpPr>
          <p:spPr bwMode="auto">
            <a:xfrm>
              <a:off x="7906979" y="4537075"/>
              <a:ext cx="4079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600" b="1" i="0">
                  <a:solidFill>
                    <a:schemeClr val="bg1"/>
                  </a:solidFill>
                </a:rPr>
                <a:t>DSAA</a:t>
              </a:r>
            </a:p>
          </p:txBody>
        </p:sp>
        <p:sp>
          <p:nvSpPr>
            <p:cNvPr id="140" name="Ellipse 5"/>
            <p:cNvSpPr/>
            <p:nvPr/>
          </p:nvSpPr>
          <p:spPr>
            <a:xfrm>
              <a:off x="8028363" y="6396831"/>
              <a:ext cx="373427" cy="149218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49" name="Rectangle 148"/>
          <p:cNvSpPr/>
          <p:nvPr/>
        </p:nvSpPr>
        <p:spPr>
          <a:xfrm>
            <a:off x="623888" y="6523038"/>
            <a:ext cx="2662237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UNIVERSITÉ</a:t>
            </a:r>
          </a:p>
        </p:txBody>
      </p:sp>
      <p:grpSp>
        <p:nvGrpSpPr>
          <p:cNvPr id="150" name="Groupe 149"/>
          <p:cNvGrpSpPr>
            <a:grpSpLocks/>
          </p:cNvGrpSpPr>
          <p:nvPr/>
        </p:nvGrpSpPr>
        <p:grpSpPr bwMode="auto">
          <a:xfrm>
            <a:off x="4721225" y="3213100"/>
            <a:ext cx="1806575" cy="2343150"/>
            <a:chOff x="4721226" y="3695701"/>
            <a:chExt cx="1806576" cy="1860550"/>
          </a:xfrm>
        </p:grpSpPr>
        <p:grpSp>
          <p:nvGrpSpPr>
            <p:cNvPr id="16579" name="Group 197"/>
            <p:cNvGrpSpPr>
              <a:grpSpLocks/>
            </p:cNvGrpSpPr>
            <p:nvPr/>
          </p:nvGrpSpPr>
          <p:grpSpPr bwMode="auto">
            <a:xfrm>
              <a:off x="4721226" y="3695701"/>
              <a:ext cx="1806576" cy="1860550"/>
              <a:chOff x="2925" y="2328"/>
              <a:chExt cx="1138" cy="1172"/>
            </a:xfrm>
          </p:grpSpPr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3700" y="2559"/>
                <a:ext cx="363" cy="2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925" y="3255"/>
                <a:ext cx="363" cy="196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2925" y="2845"/>
                <a:ext cx="363" cy="170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tx1"/>
                    </a:solidFill>
                  </a:rPr>
                  <a:t/>
                </a:r>
                <a:br>
                  <a:rPr lang="fr-FR" sz="800" b="1" i="0" dirty="0">
                    <a:solidFill>
                      <a:schemeClr val="tx1"/>
                    </a:solidFill>
                  </a:rPr>
                </a:br>
                <a:endParaRPr lang="fr-FR" sz="8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925" y="3013"/>
                <a:ext cx="363" cy="242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3700" y="2423"/>
                <a:ext cx="363" cy="13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60" name="Ellipse 5"/>
              <p:cNvSpPr/>
              <p:nvPr/>
            </p:nvSpPr>
            <p:spPr>
              <a:xfrm>
                <a:off x="3781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2" name="Ellipse 5"/>
              <p:cNvSpPr/>
              <p:nvPr/>
            </p:nvSpPr>
            <p:spPr>
              <a:xfrm>
                <a:off x="3006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3700" y="2328"/>
                <a:ext cx="363" cy="10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</a:t>
                </a:r>
              </a:p>
            </p:txBody>
          </p:sp>
          <p:sp>
            <p:nvSpPr>
              <p:cNvPr id="161" name="Ellipse 5"/>
              <p:cNvSpPr/>
              <p:nvPr/>
            </p:nvSpPr>
            <p:spPr>
              <a:xfrm>
                <a:off x="3395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2925" y="2781"/>
                <a:ext cx="1138" cy="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Diplômes de Grandes Ecoles</a:t>
                </a:r>
              </a:p>
            </p:txBody>
          </p:sp>
        </p:grpSp>
        <p:sp>
          <p:nvSpPr>
            <p:cNvPr id="152" name="Text Box 163"/>
            <p:cNvSpPr txBox="1">
              <a:spLocks noChangeArrowheads="1"/>
            </p:cNvSpPr>
            <p:nvPr/>
          </p:nvSpPr>
          <p:spPr bwMode="auto">
            <a:xfrm rot="16200000">
              <a:off x="5904368" y="3985472"/>
              <a:ext cx="670605" cy="252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fr-FR" altLang="fr-FR" sz="1050" b="1" i="0" dirty="0">
                  <a:solidFill>
                    <a:schemeClr val="bg1"/>
                  </a:solidFill>
                </a:rPr>
                <a:t>Vétérinaire</a:t>
              </a:r>
            </a:p>
          </p:txBody>
        </p:sp>
      </p:grpSp>
      <p:grpSp>
        <p:nvGrpSpPr>
          <p:cNvPr id="164" name="Groupe 56"/>
          <p:cNvGrpSpPr>
            <a:grpSpLocks/>
          </p:cNvGrpSpPr>
          <p:nvPr/>
        </p:nvGrpSpPr>
        <p:grpSpPr bwMode="auto">
          <a:xfrm>
            <a:off x="8739188" y="4117975"/>
            <a:ext cx="236537" cy="2413000"/>
            <a:chOff x="8610330" y="4118888"/>
            <a:chExt cx="365156" cy="2412097"/>
          </a:xfrm>
        </p:grpSpPr>
        <p:sp>
          <p:nvSpPr>
            <p:cNvPr id="165" name="Rectangle 231"/>
            <p:cNvSpPr>
              <a:spLocks noChangeArrowheads="1"/>
            </p:cNvSpPr>
            <p:nvPr/>
          </p:nvSpPr>
          <p:spPr bwMode="auto">
            <a:xfrm>
              <a:off x="8610331" y="5972254"/>
              <a:ext cx="359577" cy="46666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66" name="Rectangle 232"/>
            <p:cNvSpPr>
              <a:spLocks noChangeArrowheads="1"/>
            </p:cNvSpPr>
            <p:nvPr/>
          </p:nvSpPr>
          <p:spPr bwMode="auto">
            <a:xfrm>
              <a:off x="8610331" y="5480195"/>
              <a:ext cx="359577" cy="5142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7" name="Rectangle 232"/>
            <p:cNvSpPr>
              <a:spLocks noChangeArrowheads="1"/>
            </p:cNvSpPr>
            <p:nvPr/>
          </p:nvSpPr>
          <p:spPr bwMode="auto">
            <a:xfrm>
              <a:off x="8610331" y="4583377"/>
              <a:ext cx="359577" cy="41606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8" name="Rectangle 232"/>
            <p:cNvSpPr>
              <a:spLocks noChangeArrowheads="1"/>
            </p:cNvSpPr>
            <p:nvPr/>
          </p:nvSpPr>
          <p:spPr bwMode="auto">
            <a:xfrm>
              <a:off x="8610331" y="4207982"/>
              <a:ext cx="359577" cy="37380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9" name="Ellipse 5"/>
            <p:cNvSpPr/>
            <p:nvPr/>
          </p:nvSpPr>
          <p:spPr>
            <a:xfrm>
              <a:off x="8681928" y="6381774"/>
              <a:ext cx="216383" cy="1492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  <p:sp>
          <p:nvSpPr>
            <p:cNvPr id="170" name="Rectangle 232"/>
            <p:cNvSpPr>
              <a:spLocks noChangeArrowheads="1"/>
            </p:cNvSpPr>
            <p:nvPr/>
          </p:nvSpPr>
          <p:spPr bwMode="auto">
            <a:xfrm>
              <a:off x="8610331" y="5002423"/>
              <a:ext cx="359577" cy="4777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8884290" y="5395277"/>
              <a:ext cx="82735" cy="154164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i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8610331" y="4118888"/>
              <a:ext cx="365155" cy="89388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endParaRPr lang="fr-FR" sz="800" b="1" i="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6578" name="Text Box 264"/>
            <p:cNvSpPr txBox="1">
              <a:spLocks noChangeArrowheads="1"/>
            </p:cNvSpPr>
            <p:nvPr/>
          </p:nvSpPr>
          <p:spPr bwMode="auto">
            <a:xfrm rot="-5400000">
              <a:off x="7595261" y="5210897"/>
              <a:ext cx="2230642" cy="2005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b="1" i="0"/>
                <a:t>Diplômes d’écoles </a:t>
              </a:r>
              <a:r>
                <a:rPr lang="fr-FR" altLang="fr-FR" sz="1000" i="0"/>
                <a:t>:</a:t>
              </a:r>
              <a:r>
                <a:rPr lang="fr-FR" altLang="fr-FR" sz="800" i="0"/>
                <a:t> </a:t>
              </a:r>
              <a:r>
                <a:rPr lang="fr-FR" altLang="fr-FR" sz="800"/>
                <a:t>tourisme, communication…</a:t>
              </a:r>
              <a:endParaRPr lang="fr-FR" altLang="fr-FR" sz="800" i="0"/>
            </a:p>
          </p:txBody>
        </p:sp>
      </p:grpSp>
      <p:grpSp>
        <p:nvGrpSpPr>
          <p:cNvPr id="175" name="Groupe 174"/>
          <p:cNvGrpSpPr>
            <a:grpSpLocks/>
          </p:cNvGrpSpPr>
          <p:nvPr/>
        </p:nvGrpSpPr>
        <p:grpSpPr bwMode="auto">
          <a:xfrm>
            <a:off x="8388350" y="4586288"/>
            <a:ext cx="314325" cy="1943100"/>
            <a:chOff x="8264955" y="4586546"/>
            <a:chExt cx="273026" cy="1942842"/>
          </a:xfrm>
        </p:grpSpPr>
        <p:grpSp>
          <p:nvGrpSpPr>
            <p:cNvPr id="16531" name="Groupe 24"/>
            <p:cNvGrpSpPr>
              <a:grpSpLocks/>
            </p:cNvGrpSpPr>
            <p:nvPr/>
          </p:nvGrpSpPr>
          <p:grpSpPr bwMode="auto">
            <a:xfrm>
              <a:off x="8264956" y="4586546"/>
              <a:ext cx="273025" cy="1942842"/>
              <a:chOff x="8264956" y="4586546"/>
              <a:chExt cx="273025" cy="1942842"/>
            </a:xfrm>
          </p:grpSpPr>
          <p:sp>
            <p:nvSpPr>
              <p:cNvPr id="178" name="Rectangle 232"/>
              <p:cNvSpPr>
                <a:spLocks noChangeArrowheads="1"/>
              </p:cNvSpPr>
              <p:nvPr/>
            </p:nvSpPr>
            <p:spPr bwMode="auto">
              <a:xfrm>
                <a:off x="8270533" y="5480094"/>
                <a:ext cx="267447" cy="5016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>
                <a:off x="8270533" y="4713367"/>
                <a:ext cx="267447" cy="28593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 bwMode="auto">
              <a:xfrm>
                <a:off x="8267349" y="4586546"/>
                <a:ext cx="270631" cy="12682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i="0">
                  <a:solidFill>
                    <a:schemeClr val="tx1"/>
                  </a:solidFill>
                  <a:cs typeface="Arial" charset="0"/>
                </a:endParaRP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>
                <a:off x="8267349" y="5984899"/>
                <a:ext cx="270631" cy="45400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i="0">
                  <a:cs typeface="Arial" charset="0"/>
                </a:endParaRPr>
              </a:p>
            </p:txBody>
          </p:sp>
          <p:sp>
            <p:nvSpPr>
              <p:cNvPr id="182" name="Ellipse 181"/>
              <p:cNvSpPr/>
              <p:nvPr/>
            </p:nvSpPr>
            <p:spPr bwMode="auto">
              <a:xfrm>
                <a:off x="8264956" y="6380169"/>
                <a:ext cx="256313" cy="14921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83" name="Rectangle 232"/>
              <p:cNvSpPr>
                <a:spLocks noChangeArrowheads="1"/>
              </p:cNvSpPr>
              <p:nvPr/>
            </p:nvSpPr>
            <p:spPr bwMode="auto">
              <a:xfrm>
                <a:off x="8270534" y="5141972"/>
                <a:ext cx="267446" cy="33812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4" name="Rectangle 240"/>
              <p:cNvSpPr/>
              <p:nvPr/>
            </p:nvSpPr>
            <p:spPr bwMode="auto">
              <a:xfrm>
                <a:off x="8270534" y="4996575"/>
                <a:ext cx="267447" cy="14604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i="0">
                    <a:solidFill>
                      <a:schemeClr val="tx1"/>
                    </a:solidFill>
                    <a:cs typeface="Arial" charset="0"/>
                  </a:rPr>
                  <a:t> </a:t>
                </a:r>
              </a:p>
            </p:txBody>
          </p:sp>
        </p:grpSp>
        <p:sp>
          <p:nvSpPr>
            <p:cNvPr id="177" name="Text Box 252"/>
            <p:cNvSpPr txBox="1">
              <a:spLocks noChangeArrowheads="1"/>
            </p:cNvSpPr>
            <p:nvPr/>
          </p:nvSpPr>
          <p:spPr bwMode="auto">
            <a:xfrm rot="16200000">
              <a:off x="7660597" y="5648044"/>
              <a:ext cx="1455544" cy="246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000" b="1" i="0" spc="-20" dirty="0"/>
                <a:t>Social </a:t>
              </a:r>
              <a:r>
                <a:rPr lang="fr-FR" altLang="fr-FR" sz="1000" b="1" i="0" spc="-20" dirty="0" smtClean="0"/>
                <a:t>  et   paramédical</a:t>
              </a:r>
              <a:endParaRPr lang="fr-FR" altLang="fr-FR" sz="900" b="1" i="0" spc="-20" dirty="0"/>
            </a:p>
          </p:txBody>
        </p:sp>
      </p:grpSp>
      <p:grpSp>
        <p:nvGrpSpPr>
          <p:cNvPr id="185" name="Group 181"/>
          <p:cNvGrpSpPr>
            <a:grpSpLocks/>
          </p:cNvGrpSpPr>
          <p:nvPr/>
        </p:nvGrpSpPr>
        <p:grpSpPr bwMode="auto">
          <a:xfrm>
            <a:off x="2751138" y="4106863"/>
            <a:ext cx="554037" cy="2395537"/>
            <a:chOff x="853" y="2611"/>
            <a:chExt cx="349" cy="1509"/>
          </a:xfrm>
        </p:grpSpPr>
        <p:grpSp>
          <p:nvGrpSpPr>
            <p:cNvPr id="16509" name="Groupe 13"/>
            <p:cNvGrpSpPr>
              <a:grpSpLocks/>
            </p:cNvGrpSpPr>
            <p:nvPr/>
          </p:nvGrpSpPr>
          <p:grpSpPr bwMode="auto">
            <a:xfrm>
              <a:off x="853" y="2611"/>
              <a:ext cx="344" cy="1443"/>
              <a:chOff x="1355679" y="4145648"/>
              <a:chExt cx="545807" cy="2291665"/>
            </a:xfrm>
          </p:grpSpPr>
          <p:sp>
            <p:nvSpPr>
              <p:cNvPr id="189" name="Rectangle 188"/>
              <p:cNvSpPr/>
              <p:nvPr/>
            </p:nvSpPr>
            <p:spPr bwMode="auto">
              <a:xfrm>
                <a:off x="1608102" y="6016463"/>
                <a:ext cx="293384" cy="420850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 bwMode="auto">
              <a:xfrm>
                <a:off x="1608101" y="5540026"/>
                <a:ext cx="293384" cy="47484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 bwMode="auto">
              <a:xfrm>
                <a:off x="1448722" y="5106466"/>
                <a:ext cx="452764" cy="43355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 bwMode="auto">
              <a:xfrm>
                <a:off x="1355680" y="4287379"/>
                <a:ext cx="545806" cy="331332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 bwMode="auto">
              <a:xfrm>
                <a:off x="1355680" y="4620498"/>
                <a:ext cx="545806" cy="420855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 bwMode="auto">
              <a:xfrm>
                <a:off x="1355679" y="4145648"/>
                <a:ext cx="545806" cy="14173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b="1" spc="-90" dirty="0">
                    <a:solidFill>
                      <a:schemeClr val="bg1"/>
                    </a:solidFill>
                  </a:rPr>
                  <a:t>Ingénieur</a:t>
                </a:r>
                <a:endParaRPr lang="fr-FR" sz="900" b="1" i="0" spc="-9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8" name="Ellipse 5"/>
            <p:cNvSpPr/>
            <p:nvPr/>
          </p:nvSpPr>
          <p:spPr bwMode="auto">
            <a:xfrm>
              <a:off x="1007" y="4027"/>
              <a:ext cx="195" cy="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195" name="Rectangle 7"/>
          <p:cNvSpPr>
            <a:spLocks noChangeArrowheads="1"/>
          </p:cNvSpPr>
          <p:nvPr/>
        </p:nvSpPr>
        <p:spPr bwMode="auto">
          <a:xfrm>
            <a:off x="2516188" y="550863"/>
            <a:ext cx="4035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Schéma de l’enseignement </a:t>
            </a:r>
            <a:b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supérieur français</a:t>
            </a:r>
            <a:endParaRPr lang="fr-FR" i="0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456" name="Rectangle 202"/>
          <p:cNvSpPr>
            <a:spLocks noChangeArrowheads="1"/>
          </p:cNvSpPr>
          <p:nvPr/>
        </p:nvSpPr>
        <p:spPr bwMode="auto">
          <a:xfrm>
            <a:off x="8394700" y="4545013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57" name="Rectangle 202"/>
          <p:cNvSpPr>
            <a:spLocks noChangeArrowheads="1"/>
          </p:cNvSpPr>
          <p:nvPr/>
        </p:nvSpPr>
        <p:spPr bwMode="auto">
          <a:xfrm>
            <a:off x="8382000" y="4978400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pic>
        <p:nvPicPr>
          <p:cNvPr id="16458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" name="Rectangle 200"/>
          <p:cNvSpPr/>
          <p:nvPr/>
        </p:nvSpPr>
        <p:spPr bwMode="auto">
          <a:xfrm>
            <a:off x="4594225" y="5500688"/>
            <a:ext cx="127000" cy="94615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</a:rPr>
              <a:t>CPGE</a:t>
            </a:r>
            <a:endParaRPr lang="fr-FR" sz="1100" b="1" i="0" dirty="0">
              <a:solidFill>
                <a:schemeClr val="bg1"/>
              </a:solidFill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5341938" y="4585640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951535" y="4595742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16468" name="Text Box 163"/>
          <p:cNvSpPr txBox="1">
            <a:spLocks noChangeArrowheads="1"/>
          </p:cNvSpPr>
          <p:nvPr/>
        </p:nvSpPr>
        <p:spPr bwMode="auto">
          <a:xfrm rot="-5400000">
            <a:off x="4368800" y="4552950"/>
            <a:ext cx="12811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Commerce - Gestion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2" name="Text Box 163"/>
          <p:cNvSpPr txBox="1">
            <a:spLocks noChangeArrowheads="1"/>
          </p:cNvSpPr>
          <p:nvPr/>
        </p:nvSpPr>
        <p:spPr bwMode="auto">
          <a:xfrm rot="-5400000">
            <a:off x="4989513" y="4560888"/>
            <a:ext cx="12811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Grandes Écoles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5" name="Text Box 163"/>
          <p:cNvSpPr txBox="1">
            <a:spLocks noChangeArrowheads="1"/>
          </p:cNvSpPr>
          <p:nvPr/>
        </p:nvSpPr>
        <p:spPr bwMode="auto">
          <a:xfrm rot="-5400000">
            <a:off x="5599112" y="4594226"/>
            <a:ext cx="12811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Ingénieurs - Vétérinaire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198" name="Ellipse 5"/>
          <p:cNvSpPr/>
          <p:nvPr/>
        </p:nvSpPr>
        <p:spPr bwMode="auto">
          <a:xfrm>
            <a:off x="683568" y="3586530"/>
            <a:ext cx="344340" cy="163503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/>
              <a:t>S</a:t>
            </a:r>
            <a:endParaRPr lang="fr-FR" sz="900" i="0" dirty="0"/>
          </a:p>
        </p:txBody>
      </p:sp>
      <p:sp>
        <p:nvSpPr>
          <p:cNvPr id="210" name="Rectangle 232"/>
          <p:cNvSpPr>
            <a:spLocks noChangeArrowheads="1"/>
          </p:cNvSpPr>
          <p:nvPr/>
        </p:nvSpPr>
        <p:spPr bwMode="auto">
          <a:xfrm>
            <a:off x="7484762" y="3874617"/>
            <a:ext cx="326675" cy="24335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800" b="1" i="0"/>
          </a:p>
        </p:txBody>
      </p:sp>
      <p:sp>
        <p:nvSpPr>
          <p:cNvPr id="211" name="Rectangle 240"/>
          <p:cNvSpPr/>
          <p:nvPr/>
        </p:nvSpPr>
        <p:spPr bwMode="auto">
          <a:xfrm>
            <a:off x="7486348" y="3675064"/>
            <a:ext cx="325089" cy="1995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fr-FR" sz="600" b="1" spc="-20" dirty="0">
                <a:solidFill>
                  <a:schemeClr val="bg1"/>
                </a:solidFill>
                <a:cs typeface="Arial" charset="0"/>
              </a:rPr>
              <a:t>HMONP</a:t>
            </a:r>
            <a:endParaRPr lang="fr-FR" sz="600" b="1" i="0" spc="-2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12" name="Text Box 252"/>
          <p:cNvSpPr txBox="1">
            <a:spLocks noChangeArrowheads="1"/>
          </p:cNvSpPr>
          <p:nvPr/>
        </p:nvSpPr>
        <p:spPr bwMode="auto">
          <a:xfrm rot="16200000">
            <a:off x="7254082" y="562371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Beaux-Arts</a:t>
            </a:r>
            <a:endParaRPr lang="fr-FR" altLang="fr-FR" sz="900" b="1" i="0" spc="-2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8914794" y="4925121"/>
            <a:ext cx="53352" cy="15418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i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15" name="Rectangle 231"/>
          <p:cNvSpPr>
            <a:spLocks noChangeArrowheads="1"/>
          </p:cNvSpPr>
          <p:nvPr/>
        </p:nvSpPr>
        <p:spPr bwMode="auto">
          <a:xfrm>
            <a:off x="8106516" y="5479462"/>
            <a:ext cx="248351" cy="5064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16" name="Rectangle 232"/>
          <p:cNvSpPr>
            <a:spLocks noChangeArrowheads="1"/>
          </p:cNvSpPr>
          <p:nvPr/>
        </p:nvSpPr>
        <p:spPr bwMode="auto">
          <a:xfrm>
            <a:off x="8106516" y="5085042"/>
            <a:ext cx="248345" cy="394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17" name="Rectangle 240"/>
          <p:cNvSpPr/>
          <p:nvPr/>
        </p:nvSpPr>
        <p:spPr bwMode="auto">
          <a:xfrm>
            <a:off x="8106515" y="4940580"/>
            <a:ext cx="248346" cy="14446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fr-FR" sz="500" b="1" i="0" dirty="0">
                <a:solidFill>
                  <a:schemeClr val="bg1"/>
                </a:solidFill>
                <a:cs typeface="Arial" charset="0"/>
              </a:rPr>
              <a:t>DNMADE</a:t>
            </a:r>
          </a:p>
        </p:txBody>
      </p:sp>
      <p:sp>
        <p:nvSpPr>
          <p:cNvPr id="218" name="Rectangle 232"/>
          <p:cNvSpPr>
            <a:spLocks noChangeArrowheads="1"/>
          </p:cNvSpPr>
          <p:nvPr/>
        </p:nvSpPr>
        <p:spPr bwMode="auto">
          <a:xfrm>
            <a:off x="7858171" y="4588875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0" name="Text Box 252"/>
          <p:cNvSpPr txBox="1">
            <a:spLocks noChangeArrowheads="1"/>
          </p:cNvSpPr>
          <p:nvPr/>
        </p:nvSpPr>
        <p:spPr bwMode="auto">
          <a:xfrm rot="16200000">
            <a:off x="7511257" y="561736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Arts</a:t>
            </a:r>
            <a:r>
              <a:rPr lang="fr-FR" altLang="fr-FR" sz="1000" b="1" spc="-20" dirty="0" smtClean="0"/>
              <a:t> </a:t>
            </a:r>
            <a:r>
              <a:rPr lang="fr-FR" altLang="fr-FR" sz="1000" b="1" i="0" spc="-20" dirty="0" smtClean="0"/>
              <a:t>Appliqués</a:t>
            </a:r>
            <a:endParaRPr lang="fr-FR" altLang="fr-FR" sz="900" b="1" i="0" spc="-20" dirty="0"/>
          </a:p>
        </p:txBody>
      </p:sp>
      <p:sp>
        <p:nvSpPr>
          <p:cNvPr id="219" name="Rectangle 232"/>
          <p:cNvSpPr>
            <a:spLocks noChangeArrowheads="1"/>
          </p:cNvSpPr>
          <p:nvPr/>
        </p:nvSpPr>
        <p:spPr bwMode="auto">
          <a:xfrm>
            <a:off x="8106512" y="4592234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1" name="Rectangle 232"/>
          <p:cNvSpPr>
            <a:spLocks noChangeArrowheads="1"/>
          </p:cNvSpPr>
          <p:nvPr/>
        </p:nvSpPr>
        <p:spPr bwMode="auto">
          <a:xfrm>
            <a:off x="8106086" y="4291077"/>
            <a:ext cx="248637" cy="295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8388448" y="4278748"/>
            <a:ext cx="307902" cy="28597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8388350" y="4131646"/>
            <a:ext cx="311568" cy="12683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altLang="fr-FR" sz="600" b="1" i="0" dirty="0">
                <a:solidFill>
                  <a:schemeClr val="bg1"/>
                </a:solidFill>
              </a:rPr>
              <a:t>DE</a:t>
            </a:r>
            <a:endParaRPr lang="fr-FR" sz="1400" i="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1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  <p:bldP spid="205" grpId="0"/>
      <p:bldP spid="212" grpId="0"/>
      <p:bldP spid="2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30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7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99000">
                  <a:srgbClr val="FFCD2F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" name="Rectangle 76"/>
            <p:cNvSpPr>
              <a:spLocks noChangeArrowheads="1"/>
            </p:cNvSpPr>
            <p:nvPr/>
          </p:nvSpPr>
          <p:spPr bwMode="auto">
            <a:xfrm>
              <a:off x="108" y="235"/>
              <a:ext cx="1411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 BTS </a:t>
              </a:r>
              <a:r>
                <a:rPr lang="fr-FR" sz="1600" dirty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/BTSA</a:t>
              </a:r>
            </a:p>
          </p:txBody>
        </p:sp>
      </p:grp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11188" y="1557338"/>
            <a:ext cx="79930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Des études courtes en 2 ans dans les </a:t>
            </a:r>
            <a:r>
              <a:rPr lang="fr-FR" altLang="fr-FR" sz="2000" b="1">
                <a:solidFill>
                  <a:srgbClr val="580000"/>
                </a:solidFill>
              </a:rPr>
              <a:t>S</a:t>
            </a:r>
            <a:r>
              <a:rPr lang="fr-FR" altLang="fr-FR" sz="1800" b="1">
                <a:solidFill>
                  <a:srgbClr val="C00000"/>
                </a:solidFill>
              </a:rPr>
              <a:t>ections de </a:t>
            </a:r>
            <a:r>
              <a:rPr lang="fr-FR" altLang="fr-FR" sz="2000" b="1">
                <a:solidFill>
                  <a:srgbClr val="580000"/>
                </a:solidFill>
              </a:rPr>
              <a:t>T</a:t>
            </a:r>
            <a:r>
              <a:rPr lang="fr-FR" altLang="fr-FR" sz="1800" b="1">
                <a:solidFill>
                  <a:srgbClr val="C00000"/>
                </a:solidFill>
              </a:rPr>
              <a:t>echniciens </a:t>
            </a:r>
            <a:r>
              <a:rPr lang="fr-FR" altLang="fr-FR" sz="2000" b="1">
                <a:solidFill>
                  <a:srgbClr val="580000"/>
                </a:solidFill>
              </a:rPr>
              <a:t>S</a:t>
            </a:r>
            <a:r>
              <a:rPr lang="fr-FR" altLang="fr-FR" sz="1800" b="1">
                <a:solidFill>
                  <a:srgbClr val="C00000"/>
                </a:solidFill>
              </a:rPr>
              <a:t>upérieurs des lycées pour acquérir des savoir-faire pointus et s’insérer rapidement dans le monde de l’entreprise. </a:t>
            </a: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611188" y="2781300"/>
            <a:ext cx="3024187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Admission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Bac </a:t>
            </a:r>
            <a:r>
              <a:rPr lang="fr-FR" altLang="fr-FR" sz="1200">
                <a:solidFill>
                  <a:srgbClr val="595959"/>
                </a:solidFill>
              </a:rPr>
              <a:t>compatible avec la spécialité choisie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200" b="1" i="0"/>
              <a:t> </a:t>
            </a:r>
            <a:r>
              <a:rPr lang="fr-FR" altLang="fr-FR" sz="1400"/>
              <a:t>Priorité aux bacheliers technologiques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Sélection sur dossier</a:t>
            </a:r>
            <a:r>
              <a:rPr lang="fr-FR" altLang="fr-FR" sz="1800"/>
              <a:t> </a:t>
            </a:r>
            <a:br>
              <a:rPr lang="fr-FR" altLang="fr-FR" sz="1800"/>
            </a:br>
            <a:r>
              <a:rPr lang="fr-FR" altLang="fr-FR" sz="1200">
                <a:solidFill>
                  <a:srgbClr val="595959"/>
                </a:solidFill>
              </a:rPr>
              <a:t>- 2 premiers bulletins de terminale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bulletins de 1re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résultats épreuves anticipées français</a:t>
            </a:r>
            <a:endParaRPr lang="fr-FR" altLang="fr-FR" sz="12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mais aussi parfois : 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entretiens de motivation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tests, </a:t>
            </a:r>
            <a:r>
              <a:rPr lang="fr-FR" altLang="fr-FR" sz="1200"/>
              <a:t>travaux personnels (sections arts)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4011613" y="2781300"/>
            <a:ext cx="4987925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fr-FR" sz="1800" i="0"/>
              <a:t>Organisation des études </a:t>
            </a:r>
            <a:r>
              <a:rPr lang="fr-FR" altLang="fr-FR" sz="1200">
                <a:solidFill>
                  <a:srgbClr val="595959"/>
                </a:solidFill>
              </a:rPr>
              <a:t>de type lycée</a:t>
            </a:r>
            <a:r>
              <a:rPr lang="fr-FR" altLang="fr-FR" sz="1800" i="0"/>
              <a:t/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6 trimestres</a:t>
            </a:r>
            <a:r>
              <a:rPr lang="fr-FR" altLang="fr-FR" sz="1200">
                <a:solidFill>
                  <a:srgbClr val="595959"/>
                </a:solidFill>
              </a:rPr>
              <a:t/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Examen terminal </a:t>
            </a:r>
            <a:r>
              <a:rPr lang="fr-FR" altLang="fr-FR" sz="1200">
                <a:solidFill>
                  <a:srgbClr val="595959"/>
                </a:solidFill>
              </a:rPr>
              <a:t/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BTS = 120 crédits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TD et TP, beaucoup moins de cours théoriques qu’en DUT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Stages en entreprises </a:t>
            </a:r>
            <a:r>
              <a:rPr lang="fr-FR" altLang="fr-FR" sz="1200">
                <a:solidFill>
                  <a:srgbClr val="595959"/>
                </a:solidFill>
              </a:rPr>
              <a:t>(8 à 16 semaines en moyenne)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fr-FR" sz="2000" b="1" i="0"/>
              <a:t>. </a:t>
            </a:r>
            <a:r>
              <a:rPr lang="fr-FR" altLang="fr-FR" sz="1400"/>
              <a:t>Possibilité </a:t>
            </a:r>
            <a:r>
              <a:rPr lang="fr-FR" altLang="fr-FR" sz="1200"/>
              <a:t>de semestre d’étude ou en entreprise </a:t>
            </a:r>
            <a:r>
              <a:rPr lang="fr-FR" altLang="fr-FR" sz="1400"/>
              <a:t>à l’étranger </a:t>
            </a:r>
            <a:r>
              <a:rPr lang="fr-FR" altLang="fr-FR" sz="1200"/>
              <a:t>(ERASMUS)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Interventions en cours de professionnels </a:t>
            </a:r>
            <a:r>
              <a:rPr lang="fr-FR" altLang="fr-FR" sz="1200">
                <a:solidFill>
                  <a:srgbClr val="595959"/>
                </a:solidFill>
              </a:rPr>
              <a:t>(du secteur pro. étudié)</a:t>
            </a:r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4032250" y="5108575"/>
            <a:ext cx="4824413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Poursuite d’études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/>
              <a:t>53% en moyenne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La moitié de l’effectif entre en </a:t>
            </a:r>
            <a:r>
              <a:rPr lang="fr-FR" altLang="fr-FR" sz="1400"/>
              <a:t>licence professionnelle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Les admission parallèles en Écoles de commerce ou d’ingénieur sont beaucoup plus rares.</a:t>
            </a:r>
            <a:endParaRPr lang="fr-FR" altLang="fr-FR" sz="1200">
              <a:solidFill>
                <a:srgbClr val="595959"/>
              </a:solidFill>
            </a:endParaRP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3851275" y="2836863"/>
            <a:ext cx="0" cy="3727450"/>
          </a:xfrm>
          <a:prstGeom prst="line">
            <a:avLst/>
          </a:prstGeom>
          <a:noFill/>
          <a:ln w="127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34824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" name="Groupe 8"/>
          <p:cNvGrpSpPr>
            <a:grpSpLocks/>
          </p:cNvGrpSpPr>
          <p:nvPr/>
        </p:nvGrpSpPr>
        <p:grpSpPr bwMode="auto">
          <a:xfrm>
            <a:off x="539750" y="5043488"/>
            <a:ext cx="1870075" cy="1560512"/>
            <a:chOff x="23121" y="5036836"/>
            <a:chExt cx="2172615" cy="1560813"/>
          </a:xfrm>
        </p:grpSpPr>
        <p:grpSp>
          <p:nvGrpSpPr>
            <p:cNvPr id="34826" name="Group 124"/>
            <p:cNvGrpSpPr>
              <a:grpSpLocks/>
            </p:cNvGrpSpPr>
            <p:nvPr/>
          </p:nvGrpSpPr>
          <p:grpSpPr bwMode="auto">
            <a:xfrm>
              <a:off x="684213" y="5036836"/>
              <a:ext cx="1511523" cy="1560813"/>
              <a:chOff x="2445" y="3417"/>
              <a:chExt cx="363" cy="697"/>
            </a:xfrm>
          </p:grpSpPr>
          <p:sp>
            <p:nvSpPr>
              <p:cNvPr id="36" name="Rectangle 35">
                <a:hlinkClick r:id="rId3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445" y="3765"/>
                <a:ext cx="363" cy="29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/>
                  <a:t>BTS</a:t>
                </a:r>
                <a:r>
                  <a:rPr lang="fr-FR" sz="800" b="1" i="0" dirty="0"/>
                  <a:t>/A</a:t>
                </a:r>
                <a:endParaRPr lang="fr-FR" sz="800" i="0" dirty="0"/>
              </a:p>
            </p:txBody>
          </p:sp>
          <p:sp>
            <p:nvSpPr>
              <p:cNvPr id="37" name="Rectangle 36">
                <a:hlinkClick r:id="rId3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445" y="3516"/>
                <a:ext cx="363" cy="25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/>
                  <a:t>BTS</a:t>
                </a:r>
                <a:r>
                  <a:rPr lang="fr-FR" sz="800" b="1" i="0" dirty="0"/>
                  <a:t>/A</a:t>
                </a:r>
                <a:endParaRPr lang="fr-FR" sz="800" i="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445" y="3417"/>
                <a:ext cx="363" cy="9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BTS</a:t>
                </a:r>
              </a:p>
            </p:txBody>
          </p:sp>
          <p:sp>
            <p:nvSpPr>
              <p:cNvPr id="39" name="Ellipse 5"/>
              <p:cNvSpPr/>
              <p:nvPr/>
            </p:nvSpPr>
            <p:spPr>
              <a:xfrm>
                <a:off x="2517" y="4020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23121" y="5816448"/>
              <a:ext cx="662113" cy="65576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3121" y="5251189"/>
              <a:ext cx="662113" cy="57161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89099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017" name="Group 41"/>
          <p:cNvGrpSpPr>
            <a:grpSpLocks/>
          </p:cNvGrpSpPr>
          <p:nvPr/>
        </p:nvGrpSpPr>
        <p:grpSpPr bwMode="auto">
          <a:xfrm>
            <a:off x="179388" y="2420938"/>
            <a:ext cx="4032250" cy="4103687"/>
            <a:chOff x="2721" y="1525"/>
            <a:chExt cx="2427" cy="2585"/>
          </a:xfrm>
        </p:grpSpPr>
        <p:sp>
          <p:nvSpPr>
            <p:cNvPr id="35852" name="Rectangle 14"/>
            <p:cNvSpPr>
              <a:spLocks noChangeArrowheads="1"/>
            </p:cNvSpPr>
            <p:nvPr/>
          </p:nvSpPr>
          <p:spPr bwMode="auto">
            <a:xfrm>
              <a:off x="2880" y="1525"/>
              <a:ext cx="2268" cy="2585"/>
            </a:xfrm>
            <a:prstGeom prst="rect">
              <a:avLst/>
            </a:prstGeom>
            <a:solidFill>
              <a:srgbClr val="FBFED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tIns="45708" bIns="45708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 b="1" i="0"/>
                <a:t>Agronomie, agriculture, laboratoire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solidFill>
                    <a:srgbClr val="333333"/>
                  </a:solidFill>
                </a:rPr>
                <a:t>Agroéquipement, Aménagements paysagers, Aquaculture, Analyse de biologie médicale, Biotechnologie, Chimiste…</a:t>
              </a:r>
              <a:br>
                <a:rPr lang="fr-FR" altLang="fr-FR" sz="1400">
                  <a:solidFill>
                    <a:srgbClr val="333333"/>
                  </a:solidFill>
                </a:rPr>
              </a:br>
              <a:r>
                <a:rPr lang="fr-FR" altLang="fr-FR" sz="1400" b="1" i="0"/>
                <a:t>Bâtiment et travaux publics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solidFill>
                    <a:srgbClr val="333333"/>
                  </a:solidFill>
                </a:rPr>
                <a:t>Aménagement finition, Bâtiment, Charpente-couverture, Géomètre-topographe…</a:t>
              </a:r>
              <a:br>
                <a:rPr lang="fr-FR" altLang="fr-FR" sz="1400">
                  <a:solidFill>
                    <a:srgbClr val="333333"/>
                  </a:solidFill>
                </a:rPr>
              </a:br>
              <a:r>
                <a:rPr lang="fr-FR" altLang="fr-FR" sz="1400" b="1" i="0"/>
                <a:t>Conception et construction</a:t>
              </a:r>
              <a:br>
                <a:rPr lang="fr-FR" altLang="fr-FR" sz="1400" b="1" i="0"/>
              </a:br>
              <a:r>
                <a:rPr lang="fr-FR" altLang="fr-FR" sz="1400">
                  <a:solidFill>
                    <a:srgbClr val="333333"/>
                  </a:solidFill>
                </a:rPr>
                <a:t>Conception de produits industriels, Conception et réalisation de carrosseries, Construction navale…</a:t>
              </a:r>
              <a:br>
                <a:rPr lang="fr-FR" altLang="fr-FR" sz="1400">
                  <a:solidFill>
                    <a:srgbClr val="333333"/>
                  </a:solidFill>
                </a:rPr>
              </a:br>
              <a:r>
                <a:rPr lang="fr-FR" altLang="fr-FR" sz="1400" b="1" i="0"/>
                <a:t>Electrotechnique, électricité et automatismes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solidFill>
                    <a:srgbClr val="333333"/>
                  </a:solidFill>
                </a:rPr>
                <a:t>Aéronautique, Contrôle industriel et régulation automatique, Domotique, Électrotechnique…</a:t>
              </a:r>
              <a:br>
                <a:rPr lang="fr-FR" altLang="fr-FR" sz="1400">
                  <a:solidFill>
                    <a:srgbClr val="333333"/>
                  </a:solidFill>
                </a:rPr>
              </a:br>
              <a:r>
                <a:rPr lang="fr-FR" altLang="fr-FR" sz="1400" b="1" i="0"/>
                <a:t>Maintenance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solidFill>
                    <a:srgbClr val="333333"/>
                  </a:solidFill>
                </a:rPr>
                <a:t>Après-vente automobile, Maintenance industrielle…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 b="1" i="0"/>
                <a:t>Informatique industrielle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solidFill>
                    <a:srgbClr val="333333"/>
                  </a:solidFill>
                </a:rPr>
                <a:t>Informatique et réseau pour l’industrie et les services techniques.</a:t>
              </a:r>
            </a:p>
          </p:txBody>
        </p:sp>
        <p:sp>
          <p:nvSpPr>
            <p:cNvPr id="20496" name="Text Box 24"/>
            <p:cNvSpPr txBox="1">
              <a:spLocks noChangeArrowheads="1"/>
            </p:cNvSpPr>
            <p:nvPr/>
          </p:nvSpPr>
          <p:spPr bwMode="auto">
            <a:xfrm>
              <a:off x="2721" y="1525"/>
              <a:ext cx="164" cy="130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2945" tIns="41473" rIns="82945" bIns="41473">
              <a:spAutoFit/>
            </a:bodyPr>
            <a:lstStyle>
              <a:lvl1pPr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fr-FR" sz="1300" b="1" i="0" dirty="0" smtClean="0">
                  <a:solidFill>
                    <a:schemeClr val="bg1"/>
                  </a:solidFill>
                </a:rPr>
                <a:t>INDUSTRIEL</a:t>
              </a:r>
            </a:p>
          </p:txBody>
        </p:sp>
      </p:grp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79388" y="1412875"/>
            <a:ext cx="8783637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Près de 120 spécialités dans les domaines industriel et tertiaire</a:t>
            </a:r>
            <a:br>
              <a:rPr lang="fr-FR" altLang="fr-FR" sz="1800" b="1">
                <a:solidFill>
                  <a:srgbClr val="C00000"/>
                </a:solidFill>
              </a:rPr>
            </a:br>
            <a:r>
              <a:rPr lang="fr-FR" altLang="fr-FR" sz="1200">
                <a:solidFill>
                  <a:srgbClr val="C00000"/>
                </a:solidFill>
              </a:rPr>
              <a:t>Quelques exemples…</a:t>
            </a:r>
          </a:p>
        </p:txBody>
      </p:sp>
      <p:grpSp>
        <p:nvGrpSpPr>
          <p:cNvPr id="35844" name="Group 31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7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99000">
                  <a:srgbClr val="FFCD2F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" name="Rectangle 76"/>
            <p:cNvSpPr>
              <a:spLocks noChangeArrowheads="1"/>
            </p:cNvSpPr>
            <p:nvPr/>
          </p:nvSpPr>
          <p:spPr bwMode="auto">
            <a:xfrm>
              <a:off x="108" y="235"/>
              <a:ext cx="1411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 BTS </a:t>
              </a:r>
              <a:r>
                <a:rPr lang="fr-FR" sz="160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/BTSA</a:t>
              </a:r>
            </a:p>
          </p:txBody>
        </p:sp>
      </p:grp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284663" y="2420938"/>
            <a:ext cx="4175125" cy="4103687"/>
            <a:chOff x="2721" y="1525"/>
            <a:chExt cx="2427" cy="2585"/>
          </a:xfrm>
        </p:grpSpPr>
        <p:sp>
          <p:nvSpPr>
            <p:cNvPr id="35848" name="Rectangle 14"/>
            <p:cNvSpPr>
              <a:spLocks noChangeArrowheads="1"/>
            </p:cNvSpPr>
            <p:nvPr/>
          </p:nvSpPr>
          <p:spPr bwMode="auto">
            <a:xfrm>
              <a:off x="2880" y="1525"/>
              <a:ext cx="2268" cy="2585"/>
            </a:xfrm>
            <a:prstGeom prst="rect">
              <a:avLst/>
            </a:prstGeom>
            <a:solidFill>
              <a:srgbClr val="FBFED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tIns="45708" bIns="45708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 b="1" i="0"/>
                <a:t>Arts et audiovisuel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solidFill>
                    <a:srgbClr val="333333"/>
                  </a:solidFill>
                </a:rPr>
                <a:t>Communication visuelle, Design de mode, Design d’espace, Métiers de l’audiovisuel, Photographie…</a:t>
              </a:r>
              <a:br>
                <a:rPr lang="fr-FR" altLang="fr-FR" sz="1400">
                  <a:solidFill>
                    <a:srgbClr val="333333"/>
                  </a:solidFill>
                </a:rPr>
              </a:br>
              <a:r>
                <a:rPr lang="fr-FR" altLang="fr-FR" sz="1400" b="1" i="0"/>
                <a:t>Commerce, vente et communication</a:t>
              </a:r>
              <a:r>
                <a:rPr lang="fr-FR" altLang="fr-FR" sz="1500">
                  <a:solidFill>
                    <a:srgbClr val="333333"/>
                  </a:solidFill>
                </a:rPr>
                <a:t/>
              </a:r>
              <a:br>
                <a:rPr lang="fr-FR" altLang="fr-FR" sz="1500">
                  <a:solidFill>
                    <a:srgbClr val="333333"/>
                  </a:solidFill>
                </a:rPr>
              </a:br>
              <a:r>
                <a:rPr lang="fr-FR" altLang="fr-FR" sz="1400">
                  <a:solidFill>
                    <a:srgbClr val="333333"/>
                  </a:solidFill>
                </a:rPr>
                <a:t>Assurance, Banque, Commerce international </a:t>
              </a:r>
              <a:br>
                <a:rPr lang="fr-FR" altLang="fr-FR" sz="1400">
                  <a:solidFill>
                    <a:srgbClr val="333333"/>
                  </a:solidFill>
                </a:rPr>
              </a:br>
              <a:r>
                <a:rPr lang="fr-FR" altLang="fr-FR" sz="1400">
                  <a:solidFill>
                    <a:srgbClr val="333333"/>
                  </a:solidFill>
                </a:rPr>
                <a:t>Communication, Management des unités commerciales, Négociation relation-client, Professions immobilières…</a:t>
              </a:r>
              <a:br>
                <a:rPr lang="fr-FR" altLang="fr-FR" sz="1400">
                  <a:solidFill>
                    <a:srgbClr val="333333"/>
                  </a:solidFill>
                </a:rPr>
              </a:br>
              <a:r>
                <a:rPr lang="fr-FR" altLang="fr-FR" sz="1400" b="1" i="0"/>
                <a:t>Gestion administrative et financière</a:t>
              </a:r>
              <a:r>
                <a:rPr lang="fr-FR" altLang="fr-FR" sz="1600" b="1" i="0"/>
                <a:t/>
              </a:r>
              <a:br>
                <a:rPr lang="fr-FR" altLang="fr-FR" sz="1600" b="1" i="0"/>
              </a:br>
              <a:r>
                <a:rPr lang="fr-FR" altLang="fr-FR" sz="1400">
                  <a:solidFill>
                    <a:srgbClr val="333333"/>
                  </a:solidFill>
                </a:rPr>
                <a:t>Assistant de gestion PMI-PME, Assistant manager, Comptabilité et gestion des organisations, Notariat, Transport…</a:t>
              </a:r>
              <a:r>
                <a:rPr lang="fr-FR" altLang="fr-FR" sz="1500">
                  <a:solidFill>
                    <a:srgbClr val="333333"/>
                  </a:solidFill>
                </a:rPr>
                <a:t/>
              </a:r>
              <a:br>
                <a:rPr lang="fr-FR" altLang="fr-FR" sz="1500">
                  <a:solidFill>
                    <a:srgbClr val="333333"/>
                  </a:solidFill>
                </a:rPr>
              </a:br>
              <a:r>
                <a:rPr lang="fr-FR" altLang="fr-FR" sz="1400" b="1" i="0"/>
                <a:t>Hôtellerie, tourisme, accueil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solidFill>
                    <a:srgbClr val="333333"/>
                  </a:solidFill>
                </a:rPr>
                <a:t>Animation et gestion touristiques locales, Hôtellerie restauration, Vente et production touristique…</a:t>
              </a:r>
              <a:br>
                <a:rPr lang="fr-FR" altLang="fr-FR" sz="1400">
                  <a:solidFill>
                    <a:srgbClr val="333333"/>
                  </a:solidFill>
                </a:rPr>
              </a:br>
              <a:r>
                <a:rPr lang="fr-FR" altLang="fr-FR" sz="1400" b="1" i="0"/>
                <a:t>Santé et social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solidFill>
                    <a:srgbClr val="333333"/>
                  </a:solidFill>
                </a:rPr>
                <a:t>Diététique, Économie sociale et familiale, Esthétique-cosmétique, Opticien-lunetier…</a:t>
              </a:r>
            </a:p>
          </p:txBody>
        </p:sp>
        <p:sp>
          <p:nvSpPr>
            <p:cNvPr id="20492" name="Text Box 24"/>
            <p:cNvSpPr txBox="1">
              <a:spLocks noChangeArrowheads="1"/>
            </p:cNvSpPr>
            <p:nvPr/>
          </p:nvSpPr>
          <p:spPr bwMode="auto">
            <a:xfrm>
              <a:off x="2721" y="1525"/>
              <a:ext cx="164" cy="117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2945" tIns="41473" rIns="82945" bIns="41473">
              <a:spAutoFit/>
            </a:bodyPr>
            <a:lstStyle>
              <a:lvl1pPr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407988" eaLnBrk="0" hangingPunct="0"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407988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fr-FR" sz="1300" b="1" i="0" dirty="0" smtClean="0">
                  <a:solidFill>
                    <a:schemeClr val="bg1"/>
                  </a:solidFill>
                </a:rPr>
                <a:t>TERTIAIRE</a:t>
              </a:r>
            </a:p>
          </p:txBody>
        </p:sp>
      </p:grpSp>
      <p:pic>
        <p:nvPicPr>
          <p:cNvPr id="35846" name="Picture 5">
            <a:hlinkClick r:id="rId2" action="ppaction://hlinksldjump" tooltip="Revenir au schéma général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5038" y="6429375"/>
            <a:ext cx="5556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7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8480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7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31"/>
          <p:cNvSpPr>
            <a:spLocks noChangeArrowheads="1"/>
          </p:cNvSpPr>
          <p:nvPr/>
        </p:nvSpPr>
        <p:spPr bwMode="auto">
          <a:xfrm>
            <a:off x="8106516" y="5984287"/>
            <a:ext cx="248351" cy="454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5951534" y="4246537"/>
            <a:ext cx="576263" cy="346693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5341938" y="4246537"/>
            <a:ext cx="576263" cy="34310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5951536" y="5074117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5341937" y="5065885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grpSp>
        <p:nvGrpSpPr>
          <p:cNvPr id="4" name="Group 197"/>
          <p:cNvGrpSpPr>
            <a:grpSpLocks/>
          </p:cNvGrpSpPr>
          <p:nvPr/>
        </p:nvGrpSpPr>
        <p:grpSpPr bwMode="auto">
          <a:xfrm>
            <a:off x="2468563" y="1589088"/>
            <a:ext cx="2390775" cy="246062"/>
            <a:chOff x="1419" y="1117"/>
            <a:chExt cx="1506" cy="155"/>
          </a:xfrm>
        </p:grpSpPr>
        <p:sp>
          <p:nvSpPr>
            <p:cNvPr id="5" name="Ellipse 5"/>
            <p:cNvSpPr/>
            <p:nvPr/>
          </p:nvSpPr>
          <p:spPr bwMode="auto">
            <a:xfrm>
              <a:off x="1419" y="1149"/>
              <a:ext cx="261" cy="1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>
                  <a:solidFill>
                    <a:srgbClr val="FFFFFF"/>
                  </a:solidFill>
                  <a:cs typeface="Arial" charset="0"/>
                </a:rPr>
                <a:t>S</a:t>
              </a:r>
            </a:p>
          </p:txBody>
        </p:sp>
        <p:sp>
          <p:nvSpPr>
            <p:cNvPr id="16877" name="Text Box 210"/>
            <p:cNvSpPr txBox="1">
              <a:spLocks noChangeArrowheads="1"/>
            </p:cNvSpPr>
            <p:nvPr/>
          </p:nvSpPr>
          <p:spPr bwMode="auto">
            <a:xfrm>
              <a:off x="1701" y="1117"/>
              <a:ext cx="122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/>
                <a:t>Admission avec sélection</a:t>
              </a:r>
            </a:p>
          </p:txBody>
        </p:sp>
      </p:grpSp>
      <p:grpSp>
        <p:nvGrpSpPr>
          <p:cNvPr id="13" name="Groupe 12"/>
          <p:cNvGrpSpPr>
            <a:grpSpLocks/>
          </p:cNvGrpSpPr>
          <p:nvPr/>
        </p:nvGrpSpPr>
        <p:grpSpPr bwMode="auto">
          <a:xfrm>
            <a:off x="623888" y="1255713"/>
            <a:ext cx="1198562" cy="5294312"/>
            <a:chOff x="623888" y="1255713"/>
            <a:chExt cx="1198564" cy="5294629"/>
          </a:xfrm>
        </p:grpSpPr>
        <p:grpSp>
          <p:nvGrpSpPr>
            <p:cNvPr id="16824" name="Group 106"/>
            <p:cNvGrpSpPr>
              <a:grpSpLocks/>
            </p:cNvGrpSpPr>
            <p:nvPr/>
          </p:nvGrpSpPr>
          <p:grpSpPr bwMode="auto">
            <a:xfrm>
              <a:off x="623888" y="1255713"/>
              <a:ext cx="1198564" cy="5191125"/>
              <a:chOff x="344" y="791"/>
              <a:chExt cx="755" cy="327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44" y="3796"/>
                <a:ext cx="718" cy="265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L1 santé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8" y="3469"/>
                <a:ext cx="718" cy="28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48" y="3195"/>
                <a:ext cx="718" cy="274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44" y="1438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4" y="2609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44" y="2331"/>
                <a:ext cx="586" cy="278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44" y="2023"/>
                <a:ext cx="509" cy="27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44" y="1731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4" y="791"/>
                <a:ext cx="390" cy="36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4" y="1145"/>
                <a:ext cx="390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4" y="2901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40" y="2532"/>
                <a:ext cx="328" cy="14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Sage-femme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4" y="2263"/>
                <a:ext cx="458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Dentiste Pharmacien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13" y="1370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Généraliste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76" y="791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spécialiste</a:t>
                </a:r>
              </a:p>
            </p:txBody>
          </p:sp>
          <p:sp>
            <p:nvSpPr>
              <p:cNvPr id="31" name="Ellipse 5"/>
              <p:cNvSpPr/>
              <p:nvPr/>
            </p:nvSpPr>
            <p:spPr>
              <a:xfrm>
                <a:off x="567" y="3729"/>
                <a:ext cx="265" cy="103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</p:grpSp>
        <p:sp>
          <p:nvSpPr>
            <p:cNvPr id="15" name="Égal 14"/>
            <p:cNvSpPr/>
            <p:nvPr/>
          </p:nvSpPr>
          <p:spPr>
            <a:xfrm rot="16200000">
              <a:off x="1112834" y="6320150"/>
              <a:ext cx="150821" cy="309563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e 31"/>
          <p:cNvGrpSpPr>
            <a:grpSpLocks/>
          </p:cNvGrpSpPr>
          <p:nvPr/>
        </p:nvGrpSpPr>
        <p:grpSpPr bwMode="auto">
          <a:xfrm>
            <a:off x="1830388" y="2747963"/>
            <a:ext cx="1085850" cy="3854450"/>
            <a:chOff x="1633930" y="2700553"/>
            <a:chExt cx="1084784" cy="3854060"/>
          </a:xfrm>
        </p:grpSpPr>
        <p:grpSp>
          <p:nvGrpSpPr>
            <p:cNvPr id="16786" name="Groupe 22"/>
            <p:cNvGrpSpPr>
              <a:grpSpLocks/>
            </p:cNvGrpSpPr>
            <p:nvPr/>
          </p:nvGrpSpPr>
          <p:grpSpPr bwMode="auto">
            <a:xfrm>
              <a:off x="1633930" y="2700553"/>
              <a:ext cx="1084784" cy="3699065"/>
              <a:chOff x="1633614" y="2700171"/>
              <a:chExt cx="1084783" cy="369943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826698" y="5934583"/>
                <a:ext cx="891699" cy="465021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1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1826698" y="5469362"/>
                <a:ext cx="891699" cy="46680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2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26696" y="5020018"/>
                <a:ext cx="747685" cy="45013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3 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826699" y="4070521"/>
                <a:ext cx="623733" cy="46184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26698" y="4534155"/>
                <a:ext cx="623733" cy="42076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1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642895" y="5020018"/>
                <a:ext cx="183803" cy="137958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Licence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26698" y="3627528"/>
                <a:ext cx="492071" cy="3995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1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826698" y="3155955"/>
                <a:ext cx="492071" cy="47157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2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1826696" y="2700171"/>
                <a:ext cx="492073" cy="4557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3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633614" y="4070521"/>
                <a:ext cx="193082" cy="884398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50" b="1" i="0" dirty="0">
                    <a:solidFill>
                      <a:schemeClr val="bg1"/>
                    </a:solidFill>
                  </a:rPr>
                  <a:t>Master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638277" y="2703436"/>
                <a:ext cx="188419" cy="132367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Doctorat</a:t>
                </a:r>
              </a:p>
            </p:txBody>
          </p:sp>
          <p:sp>
            <p:nvSpPr>
              <p:cNvPr id="46" name="Ellipse 5"/>
              <p:cNvSpPr/>
              <p:nvPr/>
            </p:nvSpPr>
            <p:spPr bwMode="auto">
              <a:xfrm>
                <a:off x="1950570" y="4906490"/>
                <a:ext cx="375991" cy="147665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4" name="Égal 33"/>
            <p:cNvSpPr/>
            <p:nvPr/>
          </p:nvSpPr>
          <p:spPr>
            <a:xfrm rot="16200000">
              <a:off x="2169888" y="6297599"/>
              <a:ext cx="204767" cy="309259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963988" y="6524625"/>
            <a:ext cx="2989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LYCÉE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026275" y="6523038"/>
            <a:ext cx="1952625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ÉCOLES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351213" y="6524625"/>
            <a:ext cx="576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/>
              <a:t>IUT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2388" y="6524625"/>
            <a:ext cx="285750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1" name="Rectangle 50"/>
          <p:cNvSpPr/>
          <p:nvPr/>
        </p:nvSpPr>
        <p:spPr>
          <a:xfrm>
            <a:off x="295275" y="6524625"/>
            <a:ext cx="328613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2" name="Rectangle 51"/>
          <p:cNvSpPr/>
          <p:nvPr/>
        </p:nvSpPr>
        <p:spPr>
          <a:xfrm>
            <a:off x="295275" y="5972175"/>
            <a:ext cx="328613" cy="473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95275" y="5519738"/>
            <a:ext cx="328613" cy="4619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95275" y="50546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2388" y="2281238"/>
            <a:ext cx="571500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5275" y="41402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95275" y="36750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95275" y="320992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5275" y="274637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388" y="1255713"/>
            <a:ext cx="571500" cy="5715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2388" y="1816100"/>
            <a:ext cx="571500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95275" y="46021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388" y="5060950"/>
            <a:ext cx="242887" cy="138588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2388" y="4094163"/>
            <a:ext cx="242887" cy="9747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388" y="2746375"/>
            <a:ext cx="242887" cy="13938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66" name="Group 124"/>
          <p:cNvGrpSpPr>
            <a:grpSpLocks/>
          </p:cNvGrpSpPr>
          <p:nvPr/>
        </p:nvGrpSpPr>
        <p:grpSpPr bwMode="auto">
          <a:xfrm>
            <a:off x="3959225" y="5500688"/>
            <a:ext cx="576263" cy="1023937"/>
            <a:chOff x="2445" y="3465"/>
            <a:chExt cx="363" cy="645"/>
          </a:xfrm>
        </p:grpSpPr>
        <p:sp>
          <p:nvSpPr>
            <p:cNvPr id="67" name="Rectangle 66"/>
            <p:cNvSpPr/>
            <p:nvPr/>
          </p:nvSpPr>
          <p:spPr>
            <a:xfrm>
              <a:off x="2517" y="3768"/>
              <a:ext cx="291" cy="293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16" y="3465"/>
              <a:ext cx="292" cy="306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445" y="3465"/>
              <a:ext cx="72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BTS</a:t>
              </a:r>
            </a:p>
          </p:txBody>
        </p:sp>
        <p:sp>
          <p:nvSpPr>
            <p:cNvPr id="70" name="Ellipse 5"/>
            <p:cNvSpPr/>
            <p:nvPr/>
          </p:nvSpPr>
          <p:spPr>
            <a:xfrm>
              <a:off x="2560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71" name="Group 180"/>
          <p:cNvGrpSpPr>
            <a:grpSpLocks/>
          </p:cNvGrpSpPr>
          <p:nvPr/>
        </p:nvGrpSpPr>
        <p:grpSpPr bwMode="auto">
          <a:xfrm>
            <a:off x="6538913" y="4964113"/>
            <a:ext cx="430212" cy="1566862"/>
            <a:chOff x="3982" y="3127"/>
            <a:chExt cx="414" cy="987"/>
          </a:xfrm>
        </p:grpSpPr>
        <p:sp>
          <p:nvSpPr>
            <p:cNvPr id="72" name="Rectangle 71"/>
            <p:cNvSpPr/>
            <p:nvPr/>
          </p:nvSpPr>
          <p:spPr>
            <a:xfrm>
              <a:off x="4016" y="3768"/>
              <a:ext cx="364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16" y="3468"/>
              <a:ext cx="364" cy="3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016" y="3227"/>
              <a:ext cx="364" cy="2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016" y="3127"/>
              <a:ext cx="364" cy="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DCG</a:t>
              </a:r>
            </a:p>
          </p:txBody>
        </p:sp>
        <p:sp>
          <p:nvSpPr>
            <p:cNvPr id="76" name="Ellipse 5"/>
            <p:cNvSpPr/>
            <p:nvPr/>
          </p:nvSpPr>
          <p:spPr>
            <a:xfrm>
              <a:off x="4073" y="4020"/>
              <a:ext cx="250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73" name="Text Box 163"/>
            <p:cNvSpPr txBox="1">
              <a:spLocks noChangeArrowheads="1"/>
            </p:cNvSpPr>
            <p:nvPr/>
          </p:nvSpPr>
          <p:spPr bwMode="auto">
            <a:xfrm rot="-5400000">
              <a:off x="3828" y="3430"/>
              <a:ext cx="722" cy="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100" b="1" i="0"/>
                <a:t>Comptabilité</a:t>
              </a:r>
              <a:br>
                <a:rPr lang="fr-FR" altLang="fr-FR" sz="1100" b="1" i="0"/>
              </a:br>
              <a:r>
                <a:rPr lang="fr-FR" altLang="fr-FR" sz="1100" b="1" i="0"/>
                <a:t>Gestion</a:t>
              </a:r>
            </a:p>
          </p:txBody>
        </p:sp>
      </p:grpSp>
      <p:grpSp>
        <p:nvGrpSpPr>
          <p:cNvPr id="78" name="Group 179"/>
          <p:cNvGrpSpPr>
            <a:grpSpLocks/>
          </p:cNvGrpSpPr>
          <p:nvPr/>
        </p:nvGrpSpPr>
        <p:grpSpPr bwMode="auto">
          <a:xfrm>
            <a:off x="6538913" y="2746375"/>
            <a:ext cx="461962" cy="2232025"/>
            <a:chOff x="3982" y="1730"/>
            <a:chExt cx="444" cy="1406"/>
          </a:xfrm>
        </p:grpSpPr>
        <p:sp>
          <p:nvSpPr>
            <p:cNvPr id="79" name="Rectangle 231"/>
            <p:cNvSpPr/>
            <p:nvPr/>
          </p:nvSpPr>
          <p:spPr>
            <a:xfrm>
              <a:off x="4016" y="2895"/>
              <a:ext cx="364" cy="1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80" name="Rectangle 232"/>
            <p:cNvSpPr/>
            <p:nvPr/>
          </p:nvSpPr>
          <p:spPr>
            <a:xfrm>
              <a:off x="4016" y="2695"/>
              <a:ext cx="364" cy="19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22" y="2315"/>
              <a:ext cx="364" cy="2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22" y="2026"/>
              <a:ext cx="364" cy="2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022" y="1845"/>
              <a:ext cx="364" cy="1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4" name="Rectangle 240"/>
            <p:cNvSpPr/>
            <p:nvPr/>
          </p:nvSpPr>
          <p:spPr>
            <a:xfrm>
              <a:off x="4016" y="2594"/>
              <a:ext cx="364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spc="-70" dirty="0">
                  <a:solidFill>
                    <a:schemeClr val="bg1"/>
                  </a:solidFill>
                </a:rPr>
                <a:t>DSCG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022" y="1730"/>
              <a:ext cx="364" cy="11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DEC</a:t>
              </a:r>
            </a:p>
          </p:txBody>
        </p:sp>
        <p:sp>
          <p:nvSpPr>
            <p:cNvPr id="86" name="Ellipse 5"/>
            <p:cNvSpPr/>
            <p:nvPr/>
          </p:nvSpPr>
          <p:spPr>
            <a:xfrm>
              <a:off x="4086" y="3042"/>
              <a:ext cx="224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87" name="Ellipse 5"/>
            <p:cNvSpPr/>
            <p:nvPr/>
          </p:nvSpPr>
          <p:spPr>
            <a:xfrm>
              <a:off x="4086" y="2520"/>
              <a:ext cx="237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57" name="Text Box 164"/>
            <p:cNvSpPr txBox="1">
              <a:spLocks noChangeArrowheads="1"/>
            </p:cNvSpPr>
            <p:nvPr/>
          </p:nvSpPr>
          <p:spPr bwMode="auto">
            <a:xfrm rot="-5400000">
              <a:off x="3864" y="1970"/>
              <a:ext cx="680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200" b="1" i="0"/>
                <a:t>Expertise comptable</a:t>
              </a:r>
            </a:p>
          </p:txBody>
        </p:sp>
      </p:grpSp>
      <p:grpSp>
        <p:nvGrpSpPr>
          <p:cNvPr id="89" name="Group 194"/>
          <p:cNvGrpSpPr>
            <a:grpSpLocks/>
          </p:cNvGrpSpPr>
          <p:nvPr/>
        </p:nvGrpSpPr>
        <p:grpSpPr bwMode="auto">
          <a:xfrm>
            <a:off x="4721225" y="5500688"/>
            <a:ext cx="576263" cy="1023937"/>
            <a:chOff x="2925" y="3465"/>
            <a:chExt cx="363" cy="645"/>
          </a:xfrm>
        </p:grpSpPr>
        <p:sp>
          <p:nvSpPr>
            <p:cNvPr id="90" name="Rectangle 89"/>
            <p:cNvSpPr/>
            <p:nvPr/>
          </p:nvSpPr>
          <p:spPr>
            <a:xfrm>
              <a:off x="2925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>
                  <a:solidFill>
                    <a:schemeClr val="bg1"/>
                  </a:solidFill>
                </a:rPr>
                <a:t>É</a:t>
              </a:r>
              <a:r>
                <a:rPr lang="fr-FR" sz="1200" b="1" i="0" dirty="0">
                  <a:solidFill>
                    <a:schemeClr val="bg1"/>
                  </a:solidFill>
                </a:rPr>
                <a:t>co</a:t>
              </a:r>
              <a:endParaRPr lang="fr-FR" sz="1200" i="0" dirty="0">
                <a:solidFill>
                  <a:schemeClr val="bg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925" y="3465"/>
              <a:ext cx="363" cy="306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Éco</a:t>
              </a:r>
            </a:p>
          </p:txBody>
        </p:sp>
        <p:sp>
          <p:nvSpPr>
            <p:cNvPr id="92" name="Ellipse 5"/>
            <p:cNvSpPr/>
            <p:nvPr/>
          </p:nvSpPr>
          <p:spPr>
            <a:xfrm>
              <a:off x="2965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195"/>
          <p:cNvGrpSpPr>
            <a:grpSpLocks/>
          </p:cNvGrpSpPr>
          <p:nvPr/>
        </p:nvGrpSpPr>
        <p:grpSpPr bwMode="auto">
          <a:xfrm>
            <a:off x="5338763" y="5500688"/>
            <a:ext cx="576262" cy="1028700"/>
            <a:chOff x="3239" y="3465"/>
            <a:chExt cx="363" cy="648"/>
          </a:xfrm>
        </p:grpSpPr>
        <p:sp>
          <p:nvSpPr>
            <p:cNvPr id="94" name="Rectangle 93"/>
            <p:cNvSpPr/>
            <p:nvPr/>
          </p:nvSpPr>
          <p:spPr>
            <a:xfrm>
              <a:off x="3239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39" y="3465"/>
              <a:ext cx="363" cy="305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  <a:endParaRPr lang="fr-FR" sz="1050" b="1" i="0" dirty="0">
                <a:solidFill>
                  <a:schemeClr val="bg1"/>
                </a:solidFill>
              </a:endParaRPr>
            </a:p>
          </p:txBody>
        </p:sp>
        <p:sp>
          <p:nvSpPr>
            <p:cNvPr id="96" name="Ellipse 5"/>
            <p:cNvSpPr/>
            <p:nvPr/>
          </p:nvSpPr>
          <p:spPr>
            <a:xfrm>
              <a:off x="3311" y="4019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97" name="Group 196"/>
          <p:cNvGrpSpPr>
            <a:grpSpLocks/>
          </p:cNvGrpSpPr>
          <p:nvPr/>
        </p:nvGrpSpPr>
        <p:grpSpPr bwMode="auto">
          <a:xfrm>
            <a:off x="5951538" y="5505450"/>
            <a:ext cx="577850" cy="1025525"/>
            <a:chOff x="3693" y="3468"/>
            <a:chExt cx="363" cy="646"/>
          </a:xfrm>
        </p:grpSpPr>
        <p:sp>
          <p:nvSpPr>
            <p:cNvPr id="98" name="Rectangle 97"/>
            <p:cNvSpPr/>
            <p:nvPr/>
          </p:nvSpPr>
          <p:spPr>
            <a:xfrm>
              <a:off x="3693" y="3769"/>
              <a:ext cx="363" cy="29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693" y="3468"/>
              <a:ext cx="363" cy="3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</a:p>
          </p:txBody>
        </p:sp>
        <p:sp>
          <p:nvSpPr>
            <p:cNvPr id="100" name="Ellipse 5"/>
            <p:cNvSpPr/>
            <p:nvPr/>
          </p:nvSpPr>
          <p:spPr>
            <a:xfrm>
              <a:off x="3773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232"/>
          <p:cNvGrpSpPr>
            <a:grpSpLocks/>
          </p:cNvGrpSpPr>
          <p:nvPr/>
        </p:nvGrpSpPr>
        <p:grpSpPr bwMode="auto">
          <a:xfrm>
            <a:off x="6948488" y="4117975"/>
            <a:ext cx="506412" cy="2413000"/>
            <a:chOff x="4313" y="2594"/>
            <a:chExt cx="415" cy="1520"/>
          </a:xfrm>
        </p:grpSpPr>
        <p:sp>
          <p:nvSpPr>
            <p:cNvPr id="102" name="Rectangle 231"/>
            <p:cNvSpPr>
              <a:spLocks noChangeArrowheads="1"/>
            </p:cNvSpPr>
            <p:nvPr/>
          </p:nvSpPr>
          <p:spPr bwMode="auto">
            <a:xfrm>
              <a:off x="4377" y="3770"/>
              <a:ext cx="351" cy="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i="0"/>
            </a:p>
          </p:txBody>
        </p:sp>
        <p:sp>
          <p:nvSpPr>
            <p:cNvPr id="103" name="Rectangle 232"/>
            <p:cNvSpPr>
              <a:spLocks noChangeArrowheads="1"/>
            </p:cNvSpPr>
            <p:nvPr/>
          </p:nvSpPr>
          <p:spPr bwMode="auto">
            <a:xfrm>
              <a:off x="4377" y="3452"/>
              <a:ext cx="351" cy="3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4" name="Rectangle 232"/>
            <p:cNvSpPr>
              <a:spLocks noChangeArrowheads="1"/>
            </p:cNvSpPr>
            <p:nvPr/>
          </p:nvSpPr>
          <p:spPr bwMode="auto">
            <a:xfrm>
              <a:off x="4377" y="3151"/>
              <a:ext cx="351" cy="3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5" name="Rectangle 232"/>
            <p:cNvSpPr>
              <a:spLocks noChangeArrowheads="1"/>
            </p:cNvSpPr>
            <p:nvPr/>
          </p:nvSpPr>
          <p:spPr bwMode="auto">
            <a:xfrm>
              <a:off x="4377" y="2891"/>
              <a:ext cx="351" cy="2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6" name="Rectangle 232"/>
            <p:cNvSpPr>
              <a:spLocks noChangeArrowheads="1"/>
            </p:cNvSpPr>
            <p:nvPr/>
          </p:nvSpPr>
          <p:spPr bwMode="auto">
            <a:xfrm>
              <a:off x="4377" y="2707"/>
              <a:ext cx="351" cy="18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7" name="Rectangle 240"/>
            <p:cNvSpPr/>
            <p:nvPr/>
          </p:nvSpPr>
          <p:spPr>
            <a:xfrm>
              <a:off x="4377" y="2594"/>
              <a:ext cx="351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</a:rPr>
                <a:t>Diplômes d’écoles</a:t>
              </a:r>
            </a:p>
          </p:txBody>
        </p:sp>
        <p:sp>
          <p:nvSpPr>
            <p:cNvPr id="16699" name="Text Box 167"/>
            <p:cNvSpPr txBox="1">
              <a:spLocks noChangeArrowheads="1"/>
            </p:cNvSpPr>
            <p:nvPr/>
          </p:nvSpPr>
          <p:spPr bwMode="auto">
            <a:xfrm rot="-5400000">
              <a:off x="3848" y="3229"/>
              <a:ext cx="1270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400" b="1" i="0"/>
                <a:t>Grandes écoles</a:t>
              </a:r>
              <a:r>
                <a:rPr lang="fr-FR" altLang="fr-FR" sz="1200" b="1"/>
                <a:t> </a:t>
              </a:r>
              <a:r>
                <a:rPr lang="fr-FR" altLang="fr-FR" sz="1200"/>
                <a:t>post-bac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i="0"/>
                <a:t>Ingénieurs, commerce, arts, IEP</a:t>
              </a:r>
            </a:p>
          </p:txBody>
        </p:sp>
        <p:sp>
          <p:nvSpPr>
            <p:cNvPr id="109" name="Ellipse 5"/>
            <p:cNvSpPr/>
            <p:nvPr/>
          </p:nvSpPr>
          <p:spPr>
            <a:xfrm>
              <a:off x="4445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/>
                <a:t>S</a:t>
              </a:r>
              <a:endParaRPr lang="fr-FR" sz="900" i="0" dirty="0"/>
            </a:p>
          </p:txBody>
        </p:sp>
      </p:grpSp>
      <p:grpSp>
        <p:nvGrpSpPr>
          <p:cNvPr id="110" name="Groupe 60"/>
          <p:cNvGrpSpPr>
            <a:grpSpLocks/>
          </p:cNvGrpSpPr>
          <p:nvPr/>
        </p:nvGrpSpPr>
        <p:grpSpPr bwMode="auto">
          <a:xfrm>
            <a:off x="7464425" y="4117975"/>
            <a:ext cx="347663" cy="2405063"/>
            <a:chOff x="7622911" y="4117976"/>
            <a:chExt cx="276229" cy="2405063"/>
          </a:xfrm>
        </p:grpSpPr>
        <p:sp>
          <p:nvSpPr>
            <p:cNvPr id="111" name="Rectangle 232"/>
            <p:cNvSpPr>
              <a:spLocks noChangeArrowheads="1"/>
            </p:cNvSpPr>
            <p:nvPr/>
          </p:nvSpPr>
          <p:spPr bwMode="auto">
            <a:xfrm>
              <a:off x="7644307" y="4999235"/>
              <a:ext cx="251621" cy="48081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grpSp>
          <p:nvGrpSpPr>
            <p:cNvPr id="16661" name="Group 265"/>
            <p:cNvGrpSpPr>
              <a:grpSpLocks/>
            </p:cNvGrpSpPr>
            <p:nvPr/>
          </p:nvGrpSpPr>
          <p:grpSpPr bwMode="auto">
            <a:xfrm>
              <a:off x="7622911" y="4117976"/>
              <a:ext cx="276229" cy="2405063"/>
              <a:chOff x="4753" y="2594"/>
              <a:chExt cx="174" cy="1515"/>
            </a:xfrm>
          </p:grpSpPr>
          <p:sp>
            <p:nvSpPr>
              <p:cNvPr id="113" name="Rectangle 231"/>
              <p:cNvSpPr>
                <a:spLocks noChangeArrowheads="1"/>
              </p:cNvSpPr>
              <p:nvPr/>
            </p:nvSpPr>
            <p:spPr bwMode="auto">
              <a:xfrm>
                <a:off x="4767" y="3770"/>
                <a:ext cx="159" cy="286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i="0"/>
              </a:p>
            </p:txBody>
          </p:sp>
          <p:sp>
            <p:nvSpPr>
              <p:cNvPr id="114" name="Rectangle 232"/>
              <p:cNvSpPr>
                <a:spLocks noChangeArrowheads="1"/>
              </p:cNvSpPr>
              <p:nvPr/>
            </p:nvSpPr>
            <p:spPr bwMode="auto">
              <a:xfrm>
                <a:off x="4767" y="3452"/>
                <a:ext cx="159" cy="31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5" name="Rectangle 232"/>
              <p:cNvSpPr>
                <a:spLocks noChangeArrowheads="1"/>
              </p:cNvSpPr>
              <p:nvPr/>
            </p:nvSpPr>
            <p:spPr bwMode="auto">
              <a:xfrm>
                <a:off x="4766" y="2887"/>
                <a:ext cx="159" cy="26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6" name="Rectangle 232"/>
              <p:cNvSpPr>
                <a:spLocks noChangeArrowheads="1"/>
              </p:cNvSpPr>
              <p:nvPr/>
            </p:nvSpPr>
            <p:spPr bwMode="auto">
              <a:xfrm>
                <a:off x="4766" y="2707"/>
                <a:ext cx="159" cy="18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7" name="Rectangle 240"/>
              <p:cNvSpPr/>
              <p:nvPr/>
            </p:nvSpPr>
            <p:spPr>
              <a:xfrm>
                <a:off x="4765" y="2594"/>
                <a:ext cx="161" cy="11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lIns="0" tIns="36000" rIns="0" bIns="36000" anchor="ctr"/>
              <a:lstStyle/>
              <a:p>
                <a:pPr algn="ctr" eaLnBrk="1" hangingPunct="1">
                  <a:defRPr/>
                </a:pPr>
                <a:r>
                  <a:rPr lang="fr-FR" sz="800" b="1" dirty="0">
                    <a:solidFill>
                      <a:schemeClr val="bg1"/>
                    </a:solidFill>
                    <a:cs typeface="Arial" charset="0"/>
                  </a:rPr>
                  <a:t>DEA</a:t>
                </a:r>
                <a:endParaRPr lang="fr-FR" sz="800" b="1" i="0" dirty="0">
                  <a:solidFill>
                    <a:schemeClr val="bg1"/>
                  </a:solidFill>
                  <a:cs typeface="Arial" charset="0"/>
                </a:endParaRPr>
              </a:p>
            </p:txBody>
          </p:sp>
          <p:sp>
            <p:nvSpPr>
              <p:cNvPr id="118" name="Ellipse 5"/>
              <p:cNvSpPr/>
              <p:nvPr/>
            </p:nvSpPr>
            <p:spPr>
              <a:xfrm>
                <a:off x="4781" y="4020"/>
                <a:ext cx="136" cy="8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Text Box 203"/>
              <p:cNvSpPr txBox="1">
                <a:spLocks noChangeArrowheads="1"/>
              </p:cNvSpPr>
              <p:nvPr/>
            </p:nvSpPr>
            <p:spPr bwMode="auto">
              <a:xfrm rot="16200000">
                <a:off x="4454" y="3275"/>
                <a:ext cx="77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fr-FR" altLang="fr-FR" sz="1200" b="1" i="0" spc="150" dirty="0">
                    <a:solidFill>
                      <a:schemeClr val="bg1"/>
                    </a:solidFill>
                  </a:rPr>
                  <a:t>Architecture</a:t>
                </a:r>
              </a:p>
            </p:txBody>
          </p:sp>
        </p:grpSp>
      </p:grpSp>
      <p:grpSp>
        <p:nvGrpSpPr>
          <p:cNvPr id="121" name="Group 246"/>
          <p:cNvGrpSpPr>
            <a:grpSpLocks/>
          </p:cNvGrpSpPr>
          <p:nvPr/>
        </p:nvGrpSpPr>
        <p:grpSpPr bwMode="auto">
          <a:xfrm>
            <a:off x="3351213" y="5500688"/>
            <a:ext cx="576262" cy="1030287"/>
            <a:chOff x="2062" y="3465"/>
            <a:chExt cx="363" cy="649"/>
          </a:xfrm>
        </p:grpSpPr>
        <p:sp>
          <p:nvSpPr>
            <p:cNvPr id="122" name="Rectangle 121"/>
            <p:cNvSpPr/>
            <p:nvPr/>
          </p:nvSpPr>
          <p:spPr>
            <a:xfrm>
              <a:off x="2151" y="3768"/>
              <a:ext cx="274" cy="293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151" y="3465"/>
              <a:ext cx="274" cy="306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062" y="3465"/>
              <a:ext cx="89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5" name="Ellipse 5"/>
            <p:cNvSpPr/>
            <p:nvPr/>
          </p:nvSpPr>
          <p:spPr>
            <a:xfrm>
              <a:off x="2192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e 125"/>
          <p:cNvGrpSpPr>
            <a:grpSpLocks/>
          </p:cNvGrpSpPr>
          <p:nvPr/>
        </p:nvGrpSpPr>
        <p:grpSpPr bwMode="auto">
          <a:xfrm>
            <a:off x="3349625" y="4937125"/>
            <a:ext cx="1185863" cy="563563"/>
            <a:chOff x="3349627" y="4937125"/>
            <a:chExt cx="1185863" cy="563563"/>
          </a:xfrm>
        </p:grpSpPr>
        <p:grpSp>
          <p:nvGrpSpPr>
            <p:cNvPr id="16636" name="Group 249"/>
            <p:cNvGrpSpPr>
              <a:grpSpLocks/>
            </p:cNvGrpSpPr>
            <p:nvPr/>
          </p:nvGrpSpPr>
          <p:grpSpPr bwMode="auto">
            <a:xfrm>
              <a:off x="3349627" y="4937125"/>
              <a:ext cx="1185863" cy="520700"/>
              <a:chOff x="2061" y="3110"/>
              <a:chExt cx="747" cy="328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2062" y="3226"/>
                <a:ext cx="746" cy="212"/>
              </a:xfrm>
              <a:prstGeom prst="rect">
                <a:avLst/>
              </a:prstGeom>
              <a:solidFill>
                <a:srgbClr val="39DB4C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2061" y="3110"/>
                <a:ext cx="747" cy="11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Licence professionnelle</a:t>
                </a:r>
              </a:p>
            </p:txBody>
          </p:sp>
        </p:grpSp>
        <p:sp>
          <p:nvSpPr>
            <p:cNvPr id="128" name="Ellipse 5"/>
            <p:cNvSpPr/>
            <p:nvPr/>
          </p:nvSpPr>
          <p:spPr>
            <a:xfrm>
              <a:off x="3786188" y="5351463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6445" name="Rectangle 256"/>
          <p:cNvSpPr>
            <a:spLocks noChangeArrowheads="1"/>
          </p:cNvSpPr>
          <p:nvPr/>
        </p:nvSpPr>
        <p:spPr bwMode="auto">
          <a:xfrm>
            <a:off x="8370888" y="4962525"/>
            <a:ext cx="3317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46" name="Rectangle 257"/>
          <p:cNvSpPr>
            <a:spLocks noChangeArrowheads="1"/>
          </p:cNvSpPr>
          <p:nvPr/>
        </p:nvSpPr>
        <p:spPr bwMode="auto">
          <a:xfrm>
            <a:off x="8370888" y="4545013"/>
            <a:ext cx="331787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grpSp>
        <p:nvGrpSpPr>
          <p:cNvPr id="133" name="Groupe 59"/>
          <p:cNvGrpSpPr>
            <a:grpSpLocks/>
          </p:cNvGrpSpPr>
          <p:nvPr/>
        </p:nvGrpSpPr>
        <p:grpSpPr bwMode="auto">
          <a:xfrm>
            <a:off x="7802563" y="4117975"/>
            <a:ext cx="550862" cy="2427288"/>
            <a:chOff x="7906979" y="4118563"/>
            <a:chExt cx="558008" cy="2427486"/>
          </a:xfrm>
        </p:grpSpPr>
        <p:sp>
          <p:nvSpPr>
            <p:cNvPr id="134" name="Rectangle 231"/>
            <p:cNvSpPr>
              <a:spLocks noChangeArrowheads="1"/>
            </p:cNvSpPr>
            <p:nvPr/>
          </p:nvSpPr>
          <p:spPr bwMode="auto">
            <a:xfrm>
              <a:off x="7962935" y="5984875"/>
              <a:ext cx="252144" cy="454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35" name="Rectangle 232"/>
            <p:cNvSpPr>
              <a:spLocks noChangeArrowheads="1"/>
            </p:cNvSpPr>
            <p:nvPr/>
          </p:nvSpPr>
          <p:spPr bwMode="auto">
            <a:xfrm>
              <a:off x="7962935" y="5480050"/>
              <a:ext cx="252144" cy="5064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6" name="Rectangle 232"/>
            <p:cNvSpPr>
              <a:spLocks noChangeArrowheads="1"/>
            </p:cNvSpPr>
            <p:nvPr/>
          </p:nvSpPr>
          <p:spPr bwMode="auto">
            <a:xfrm>
              <a:off x="7962935" y="5085630"/>
              <a:ext cx="252144" cy="3944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8" name="Rectangle 232"/>
            <p:cNvSpPr>
              <a:spLocks noChangeArrowheads="1"/>
            </p:cNvSpPr>
            <p:nvPr/>
          </p:nvSpPr>
          <p:spPr bwMode="auto">
            <a:xfrm>
              <a:off x="7962935" y="4297364"/>
              <a:ext cx="252144" cy="2958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9" name="Rectangle 240"/>
            <p:cNvSpPr/>
            <p:nvPr/>
          </p:nvSpPr>
          <p:spPr>
            <a:xfrm>
              <a:off x="7962935" y="4118563"/>
              <a:ext cx="252144" cy="1787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DNSEP</a:t>
              </a:r>
            </a:p>
          </p:txBody>
        </p:sp>
        <p:sp>
          <p:nvSpPr>
            <p:cNvPr id="144" name="Rectangle 240"/>
            <p:cNvSpPr/>
            <p:nvPr/>
          </p:nvSpPr>
          <p:spPr>
            <a:xfrm>
              <a:off x="7962935" y="4941168"/>
              <a:ext cx="252144" cy="14446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DNAT</a:t>
              </a:r>
            </a:p>
          </p:txBody>
        </p:sp>
        <p:sp>
          <p:nvSpPr>
            <p:cNvPr id="145" name="Rectangle 240"/>
            <p:cNvSpPr/>
            <p:nvPr/>
          </p:nvSpPr>
          <p:spPr>
            <a:xfrm>
              <a:off x="8212861" y="4134567"/>
              <a:ext cx="252126" cy="15001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700" b="1" i="0" dirty="0">
                  <a:solidFill>
                    <a:schemeClr val="bg1"/>
                  </a:solidFill>
                  <a:cs typeface="Arial" charset="0"/>
                </a:rPr>
                <a:t>DSAA</a:t>
              </a:r>
            </a:p>
          </p:txBody>
        </p:sp>
        <p:sp>
          <p:nvSpPr>
            <p:cNvPr id="16632" name="Rectangle 228"/>
            <p:cNvSpPr>
              <a:spLocks noChangeArrowheads="1"/>
            </p:cNvSpPr>
            <p:nvPr/>
          </p:nvSpPr>
          <p:spPr bwMode="auto">
            <a:xfrm>
              <a:off x="7906979" y="4537075"/>
              <a:ext cx="4079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600" b="1" i="0">
                  <a:solidFill>
                    <a:schemeClr val="bg1"/>
                  </a:solidFill>
                </a:rPr>
                <a:t>DSAA</a:t>
              </a:r>
            </a:p>
          </p:txBody>
        </p:sp>
        <p:sp>
          <p:nvSpPr>
            <p:cNvPr id="140" name="Ellipse 5"/>
            <p:cNvSpPr/>
            <p:nvPr/>
          </p:nvSpPr>
          <p:spPr>
            <a:xfrm>
              <a:off x="8028363" y="6396831"/>
              <a:ext cx="373427" cy="149218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49" name="Rectangle 148"/>
          <p:cNvSpPr/>
          <p:nvPr/>
        </p:nvSpPr>
        <p:spPr>
          <a:xfrm>
            <a:off x="623888" y="6523038"/>
            <a:ext cx="2662237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UNIVERSITÉ</a:t>
            </a:r>
          </a:p>
        </p:txBody>
      </p:sp>
      <p:grpSp>
        <p:nvGrpSpPr>
          <p:cNvPr id="150" name="Groupe 149"/>
          <p:cNvGrpSpPr>
            <a:grpSpLocks/>
          </p:cNvGrpSpPr>
          <p:nvPr/>
        </p:nvGrpSpPr>
        <p:grpSpPr bwMode="auto">
          <a:xfrm>
            <a:off x="4721225" y="3213100"/>
            <a:ext cx="1806575" cy="2343150"/>
            <a:chOff x="4721226" y="3695701"/>
            <a:chExt cx="1806576" cy="1860550"/>
          </a:xfrm>
        </p:grpSpPr>
        <p:grpSp>
          <p:nvGrpSpPr>
            <p:cNvPr id="16579" name="Group 197"/>
            <p:cNvGrpSpPr>
              <a:grpSpLocks/>
            </p:cNvGrpSpPr>
            <p:nvPr/>
          </p:nvGrpSpPr>
          <p:grpSpPr bwMode="auto">
            <a:xfrm>
              <a:off x="4721226" y="3695701"/>
              <a:ext cx="1806576" cy="1860550"/>
              <a:chOff x="2925" y="2328"/>
              <a:chExt cx="1138" cy="1172"/>
            </a:xfrm>
          </p:grpSpPr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3700" y="2559"/>
                <a:ext cx="363" cy="2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925" y="3255"/>
                <a:ext cx="363" cy="196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2925" y="2845"/>
                <a:ext cx="363" cy="170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tx1"/>
                    </a:solidFill>
                  </a:rPr>
                  <a:t/>
                </a:r>
                <a:br>
                  <a:rPr lang="fr-FR" sz="800" b="1" i="0" dirty="0">
                    <a:solidFill>
                      <a:schemeClr val="tx1"/>
                    </a:solidFill>
                  </a:rPr>
                </a:br>
                <a:endParaRPr lang="fr-FR" sz="8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925" y="3013"/>
                <a:ext cx="363" cy="242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3700" y="2423"/>
                <a:ext cx="363" cy="13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60" name="Ellipse 5"/>
              <p:cNvSpPr/>
              <p:nvPr/>
            </p:nvSpPr>
            <p:spPr>
              <a:xfrm>
                <a:off x="3781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2" name="Ellipse 5"/>
              <p:cNvSpPr/>
              <p:nvPr/>
            </p:nvSpPr>
            <p:spPr>
              <a:xfrm>
                <a:off x="3006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3700" y="2328"/>
                <a:ext cx="363" cy="10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</a:t>
                </a:r>
              </a:p>
            </p:txBody>
          </p:sp>
          <p:sp>
            <p:nvSpPr>
              <p:cNvPr id="161" name="Ellipse 5"/>
              <p:cNvSpPr/>
              <p:nvPr/>
            </p:nvSpPr>
            <p:spPr>
              <a:xfrm>
                <a:off x="3395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2925" y="2781"/>
                <a:ext cx="1138" cy="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Diplômes de Grandes Ecoles</a:t>
                </a:r>
              </a:p>
            </p:txBody>
          </p:sp>
        </p:grpSp>
        <p:sp>
          <p:nvSpPr>
            <p:cNvPr id="152" name="Text Box 163"/>
            <p:cNvSpPr txBox="1">
              <a:spLocks noChangeArrowheads="1"/>
            </p:cNvSpPr>
            <p:nvPr/>
          </p:nvSpPr>
          <p:spPr bwMode="auto">
            <a:xfrm rot="16200000">
              <a:off x="5904368" y="3985472"/>
              <a:ext cx="670605" cy="252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fr-FR" altLang="fr-FR" sz="1050" b="1" i="0" dirty="0">
                  <a:solidFill>
                    <a:schemeClr val="bg1"/>
                  </a:solidFill>
                </a:rPr>
                <a:t>Vétérinaire</a:t>
              </a:r>
            </a:p>
          </p:txBody>
        </p:sp>
      </p:grpSp>
      <p:grpSp>
        <p:nvGrpSpPr>
          <p:cNvPr id="164" name="Groupe 56"/>
          <p:cNvGrpSpPr>
            <a:grpSpLocks/>
          </p:cNvGrpSpPr>
          <p:nvPr/>
        </p:nvGrpSpPr>
        <p:grpSpPr bwMode="auto">
          <a:xfrm>
            <a:off x="8739188" y="4117975"/>
            <a:ext cx="236537" cy="2413000"/>
            <a:chOff x="8610330" y="4118888"/>
            <a:chExt cx="365156" cy="2412097"/>
          </a:xfrm>
        </p:grpSpPr>
        <p:sp>
          <p:nvSpPr>
            <p:cNvPr id="165" name="Rectangle 231"/>
            <p:cNvSpPr>
              <a:spLocks noChangeArrowheads="1"/>
            </p:cNvSpPr>
            <p:nvPr/>
          </p:nvSpPr>
          <p:spPr bwMode="auto">
            <a:xfrm>
              <a:off x="8610331" y="5972254"/>
              <a:ext cx="359577" cy="46666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66" name="Rectangle 232"/>
            <p:cNvSpPr>
              <a:spLocks noChangeArrowheads="1"/>
            </p:cNvSpPr>
            <p:nvPr/>
          </p:nvSpPr>
          <p:spPr bwMode="auto">
            <a:xfrm>
              <a:off x="8610331" y="5480195"/>
              <a:ext cx="359577" cy="5142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7" name="Rectangle 232"/>
            <p:cNvSpPr>
              <a:spLocks noChangeArrowheads="1"/>
            </p:cNvSpPr>
            <p:nvPr/>
          </p:nvSpPr>
          <p:spPr bwMode="auto">
            <a:xfrm>
              <a:off x="8610331" y="4583377"/>
              <a:ext cx="359577" cy="41606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8" name="Rectangle 232"/>
            <p:cNvSpPr>
              <a:spLocks noChangeArrowheads="1"/>
            </p:cNvSpPr>
            <p:nvPr/>
          </p:nvSpPr>
          <p:spPr bwMode="auto">
            <a:xfrm>
              <a:off x="8610331" y="4207982"/>
              <a:ext cx="359577" cy="37380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9" name="Ellipse 5"/>
            <p:cNvSpPr/>
            <p:nvPr/>
          </p:nvSpPr>
          <p:spPr>
            <a:xfrm>
              <a:off x="8681928" y="6381774"/>
              <a:ext cx="216383" cy="1492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  <p:sp>
          <p:nvSpPr>
            <p:cNvPr id="170" name="Rectangle 232"/>
            <p:cNvSpPr>
              <a:spLocks noChangeArrowheads="1"/>
            </p:cNvSpPr>
            <p:nvPr/>
          </p:nvSpPr>
          <p:spPr bwMode="auto">
            <a:xfrm>
              <a:off x="8610331" y="5002423"/>
              <a:ext cx="359577" cy="4777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8884290" y="5395277"/>
              <a:ext cx="82735" cy="154164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i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8610331" y="4118888"/>
              <a:ext cx="365155" cy="89388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endParaRPr lang="fr-FR" sz="800" b="1" i="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6578" name="Text Box 264"/>
            <p:cNvSpPr txBox="1">
              <a:spLocks noChangeArrowheads="1"/>
            </p:cNvSpPr>
            <p:nvPr/>
          </p:nvSpPr>
          <p:spPr bwMode="auto">
            <a:xfrm rot="-5400000">
              <a:off x="7595261" y="5210897"/>
              <a:ext cx="2230642" cy="2005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b="1" i="0"/>
                <a:t>Diplômes d’écoles </a:t>
              </a:r>
              <a:r>
                <a:rPr lang="fr-FR" altLang="fr-FR" sz="1000" i="0"/>
                <a:t>:</a:t>
              </a:r>
              <a:r>
                <a:rPr lang="fr-FR" altLang="fr-FR" sz="800" i="0"/>
                <a:t> </a:t>
              </a:r>
              <a:r>
                <a:rPr lang="fr-FR" altLang="fr-FR" sz="800"/>
                <a:t>tourisme, communication…</a:t>
              </a:r>
              <a:endParaRPr lang="fr-FR" altLang="fr-FR" sz="800" i="0"/>
            </a:p>
          </p:txBody>
        </p:sp>
      </p:grpSp>
      <p:grpSp>
        <p:nvGrpSpPr>
          <p:cNvPr id="175" name="Groupe 174"/>
          <p:cNvGrpSpPr>
            <a:grpSpLocks/>
          </p:cNvGrpSpPr>
          <p:nvPr/>
        </p:nvGrpSpPr>
        <p:grpSpPr bwMode="auto">
          <a:xfrm>
            <a:off x="8388350" y="4586288"/>
            <a:ext cx="314325" cy="1943100"/>
            <a:chOff x="8264955" y="4586546"/>
            <a:chExt cx="273026" cy="1942842"/>
          </a:xfrm>
        </p:grpSpPr>
        <p:grpSp>
          <p:nvGrpSpPr>
            <p:cNvPr id="16531" name="Groupe 24"/>
            <p:cNvGrpSpPr>
              <a:grpSpLocks/>
            </p:cNvGrpSpPr>
            <p:nvPr/>
          </p:nvGrpSpPr>
          <p:grpSpPr bwMode="auto">
            <a:xfrm>
              <a:off x="8264956" y="4586546"/>
              <a:ext cx="273025" cy="1942842"/>
              <a:chOff x="8264956" y="4586546"/>
              <a:chExt cx="273025" cy="1942842"/>
            </a:xfrm>
          </p:grpSpPr>
          <p:sp>
            <p:nvSpPr>
              <p:cNvPr id="178" name="Rectangle 232"/>
              <p:cNvSpPr>
                <a:spLocks noChangeArrowheads="1"/>
              </p:cNvSpPr>
              <p:nvPr/>
            </p:nvSpPr>
            <p:spPr bwMode="auto">
              <a:xfrm>
                <a:off x="8270533" y="5480094"/>
                <a:ext cx="267447" cy="5016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>
                <a:off x="8270533" y="4713367"/>
                <a:ext cx="267447" cy="28593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 bwMode="auto">
              <a:xfrm>
                <a:off x="8267349" y="4586546"/>
                <a:ext cx="270631" cy="12682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i="0">
                  <a:solidFill>
                    <a:schemeClr val="tx1"/>
                  </a:solidFill>
                  <a:cs typeface="Arial" charset="0"/>
                </a:endParaRP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>
                <a:off x="8267349" y="5984899"/>
                <a:ext cx="270631" cy="45400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i="0">
                  <a:cs typeface="Arial" charset="0"/>
                </a:endParaRPr>
              </a:p>
            </p:txBody>
          </p:sp>
          <p:sp>
            <p:nvSpPr>
              <p:cNvPr id="182" name="Ellipse 181"/>
              <p:cNvSpPr/>
              <p:nvPr/>
            </p:nvSpPr>
            <p:spPr bwMode="auto">
              <a:xfrm>
                <a:off x="8264956" y="6380169"/>
                <a:ext cx="256313" cy="14921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83" name="Rectangle 232"/>
              <p:cNvSpPr>
                <a:spLocks noChangeArrowheads="1"/>
              </p:cNvSpPr>
              <p:nvPr/>
            </p:nvSpPr>
            <p:spPr bwMode="auto">
              <a:xfrm>
                <a:off x="8270534" y="5141972"/>
                <a:ext cx="267446" cy="33812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4" name="Rectangle 240"/>
              <p:cNvSpPr/>
              <p:nvPr/>
            </p:nvSpPr>
            <p:spPr bwMode="auto">
              <a:xfrm>
                <a:off x="8270534" y="4996575"/>
                <a:ext cx="267447" cy="14604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i="0">
                    <a:solidFill>
                      <a:schemeClr val="tx1"/>
                    </a:solidFill>
                    <a:cs typeface="Arial" charset="0"/>
                  </a:rPr>
                  <a:t> </a:t>
                </a:r>
              </a:p>
            </p:txBody>
          </p:sp>
        </p:grpSp>
        <p:sp>
          <p:nvSpPr>
            <p:cNvPr id="177" name="Text Box 252"/>
            <p:cNvSpPr txBox="1">
              <a:spLocks noChangeArrowheads="1"/>
            </p:cNvSpPr>
            <p:nvPr/>
          </p:nvSpPr>
          <p:spPr bwMode="auto">
            <a:xfrm rot="16200000">
              <a:off x="7660597" y="5648044"/>
              <a:ext cx="1455544" cy="246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000" b="1" i="0" spc="-20" dirty="0"/>
                <a:t>Social </a:t>
              </a:r>
              <a:r>
                <a:rPr lang="fr-FR" altLang="fr-FR" sz="1000" b="1" i="0" spc="-20" dirty="0" smtClean="0"/>
                <a:t>  et   paramédical</a:t>
              </a:r>
              <a:endParaRPr lang="fr-FR" altLang="fr-FR" sz="900" b="1" i="0" spc="-20" dirty="0"/>
            </a:p>
          </p:txBody>
        </p:sp>
      </p:grpSp>
      <p:grpSp>
        <p:nvGrpSpPr>
          <p:cNvPr id="185" name="Group 181"/>
          <p:cNvGrpSpPr>
            <a:grpSpLocks/>
          </p:cNvGrpSpPr>
          <p:nvPr/>
        </p:nvGrpSpPr>
        <p:grpSpPr bwMode="auto">
          <a:xfrm>
            <a:off x="2751138" y="4106863"/>
            <a:ext cx="554037" cy="2395537"/>
            <a:chOff x="853" y="2611"/>
            <a:chExt cx="349" cy="1509"/>
          </a:xfrm>
        </p:grpSpPr>
        <p:grpSp>
          <p:nvGrpSpPr>
            <p:cNvPr id="16509" name="Groupe 13"/>
            <p:cNvGrpSpPr>
              <a:grpSpLocks/>
            </p:cNvGrpSpPr>
            <p:nvPr/>
          </p:nvGrpSpPr>
          <p:grpSpPr bwMode="auto">
            <a:xfrm>
              <a:off x="853" y="2611"/>
              <a:ext cx="344" cy="1443"/>
              <a:chOff x="1355679" y="4145648"/>
              <a:chExt cx="545807" cy="2291665"/>
            </a:xfrm>
          </p:grpSpPr>
          <p:sp>
            <p:nvSpPr>
              <p:cNvPr id="189" name="Rectangle 188"/>
              <p:cNvSpPr/>
              <p:nvPr/>
            </p:nvSpPr>
            <p:spPr bwMode="auto">
              <a:xfrm>
                <a:off x="1608102" y="6016463"/>
                <a:ext cx="293384" cy="420850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 bwMode="auto">
              <a:xfrm>
                <a:off x="1608101" y="5540026"/>
                <a:ext cx="293384" cy="47484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 bwMode="auto">
              <a:xfrm>
                <a:off x="1448722" y="5106466"/>
                <a:ext cx="452764" cy="43355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 bwMode="auto">
              <a:xfrm>
                <a:off x="1355680" y="4287379"/>
                <a:ext cx="545806" cy="331332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 bwMode="auto">
              <a:xfrm>
                <a:off x="1355680" y="4620498"/>
                <a:ext cx="545806" cy="420855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 bwMode="auto">
              <a:xfrm>
                <a:off x="1355679" y="4145648"/>
                <a:ext cx="545806" cy="14173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b="1" spc="-90" dirty="0">
                    <a:solidFill>
                      <a:schemeClr val="bg1"/>
                    </a:solidFill>
                  </a:rPr>
                  <a:t>Ingénieur</a:t>
                </a:r>
                <a:endParaRPr lang="fr-FR" sz="900" b="1" i="0" spc="-9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8" name="Ellipse 5"/>
            <p:cNvSpPr/>
            <p:nvPr/>
          </p:nvSpPr>
          <p:spPr bwMode="auto">
            <a:xfrm>
              <a:off x="1007" y="4027"/>
              <a:ext cx="195" cy="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195" name="Rectangle 7"/>
          <p:cNvSpPr>
            <a:spLocks noChangeArrowheads="1"/>
          </p:cNvSpPr>
          <p:nvPr/>
        </p:nvSpPr>
        <p:spPr bwMode="auto">
          <a:xfrm>
            <a:off x="2516188" y="550863"/>
            <a:ext cx="4035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Schéma de l’enseignement </a:t>
            </a:r>
            <a:b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supérieur français</a:t>
            </a:r>
            <a:endParaRPr lang="fr-FR" i="0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456" name="Rectangle 202"/>
          <p:cNvSpPr>
            <a:spLocks noChangeArrowheads="1"/>
          </p:cNvSpPr>
          <p:nvPr/>
        </p:nvSpPr>
        <p:spPr bwMode="auto">
          <a:xfrm>
            <a:off x="8394700" y="4545013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57" name="Rectangle 202"/>
          <p:cNvSpPr>
            <a:spLocks noChangeArrowheads="1"/>
          </p:cNvSpPr>
          <p:nvPr/>
        </p:nvSpPr>
        <p:spPr bwMode="auto">
          <a:xfrm>
            <a:off x="8382000" y="4978400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pic>
        <p:nvPicPr>
          <p:cNvPr id="16458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" name="Rectangle 200"/>
          <p:cNvSpPr/>
          <p:nvPr/>
        </p:nvSpPr>
        <p:spPr bwMode="auto">
          <a:xfrm>
            <a:off x="4594225" y="5500688"/>
            <a:ext cx="127000" cy="94615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</a:rPr>
              <a:t>CPGE</a:t>
            </a:r>
            <a:endParaRPr lang="fr-FR" sz="1100" b="1" i="0" dirty="0">
              <a:solidFill>
                <a:schemeClr val="bg1"/>
              </a:solidFill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5341938" y="4585640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951535" y="4595742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16468" name="Text Box 163"/>
          <p:cNvSpPr txBox="1">
            <a:spLocks noChangeArrowheads="1"/>
          </p:cNvSpPr>
          <p:nvPr/>
        </p:nvSpPr>
        <p:spPr bwMode="auto">
          <a:xfrm rot="-5400000">
            <a:off x="4368800" y="4552950"/>
            <a:ext cx="12811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Commerce - Gestion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2" name="Text Box 163"/>
          <p:cNvSpPr txBox="1">
            <a:spLocks noChangeArrowheads="1"/>
          </p:cNvSpPr>
          <p:nvPr/>
        </p:nvSpPr>
        <p:spPr bwMode="auto">
          <a:xfrm rot="-5400000">
            <a:off x="4989513" y="4560888"/>
            <a:ext cx="12811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Grandes Écoles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5" name="Text Box 163"/>
          <p:cNvSpPr txBox="1">
            <a:spLocks noChangeArrowheads="1"/>
          </p:cNvSpPr>
          <p:nvPr/>
        </p:nvSpPr>
        <p:spPr bwMode="auto">
          <a:xfrm rot="-5400000">
            <a:off x="5599112" y="4594226"/>
            <a:ext cx="12811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Ingénieurs - Vétérinaire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198" name="Ellipse 5"/>
          <p:cNvSpPr/>
          <p:nvPr/>
        </p:nvSpPr>
        <p:spPr bwMode="auto">
          <a:xfrm>
            <a:off x="683568" y="3586530"/>
            <a:ext cx="344340" cy="163503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/>
              <a:t>S</a:t>
            </a:r>
            <a:endParaRPr lang="fr-FR" sz="900" i="0" dirty="0"/>
          </a:p>
        </p:txBody>
      </p:sp>
      <p:sp>
        <p:nvSpPr>
          <p:cNvPr id="210" name="Rectangle 232"/>
          <p:cNvSpPr>
            <a:spLocks noChangeArrowheads="1"/>
          </p:cNvSpPr>
          <p:nvPr/>
        </p:nvSpPr>
        <p:spPr bwMode="auto">
          <a:xfrm>
            <a:off x="7484762" y="3874617"/>
            <a:ext cx="326675" cy="24335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800" b="1" i="0"/>
          </a:p>
        </p:txBody>
      </p:sp>
      <p:sp>
        <p:nvSpPr>
          <p:cNvPr id="211" name="Rectangle 240"/>
          <p:cNvSpPr/>
          <p:nvPr/>
        </p:nvSpPr>
        <p:spPr bwMode="auto">
          <a:xfrm>
            <a:off x="7486348" y="3675064"/>
            <a:ext cx="325089" cy="1995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fr-FR" sz="600" b="1" spc="-20" dirty="0">
                <a:solidFill>
                  <a:schemeClr val="bg1"/>
                </a:solidFill>
                <a:cs typeface="Arial" charset="0"/>
              </a:rPr>
              <a:t>HMONP</a:t>
            </a:r>
            <a:endParaRPr lang="fr-FR" sz="600" b="1" i="0" spc="-2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12" name="Text Box 252"/>
          <p:cNvSpPr txBox="1">
            <a:spLocks noChangeArrowheads="1"/>
          </p:cNvSpPr>
          <p:nvPr/>
        </p:nvSpPr>
        <p:spPr bwMode="auto">
          <a:xfrm rot="16200000">
            <a:off x="7254082" y="562371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Beaux-Arts</a:t>
            </a:r>
            <a:endParaRPr lang="fr-FR" altLang="fr-FR" sz="900" b="1" i="0" spc="-2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8914794" y="4925121"/>
            <a:ext cx="53352" cy="15418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i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15" name="Rectangle 231"/>
          <p:cNvSpPr>
            <a:spLocks noChangeArrowheads="1"/>
          </p:cNvSpPr>
          <p:nvPr/>
        </p:nvSpPr>
        <p:spPr bwMode="auto">
          <a:xfrm>
            <a:off x="8106516" y="5479462"/>
            <a:ext cx="248351" cy="5064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16" name="Rectangle 232"/>
          <p:cNvSpPr>
            <a:spLocks noChangeArrowheads="1"/>
          </p:cNvSpPr>
          <p:nvPr/>
        </p:nvSpPr>
        <p:spPr bwMode="auto">
          <a:xfrm>
            <a:off x="8106516" y="5085042"/>
            <a:ext cx="248345" cy="394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17" name="Rectangle 240"/>
          <p:cNvSpPr/>
          <p:nvPr/>
        </p:nvSpPr>
        <p:spPr bwMode="auto">
          <a:xfrm>
            <a:off x="8106515" y="4940580"/>
            <a:ext cx="248346" cy="14446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fr-FR" sz="500" b="1" i="0" dirty="0">
                <a:solidFill>
                  <a:schemeClr val="bg1"/>
                </a:solidFill>
                <a:cs typeface="Arial" charset="0"/>
              </a:rPr>
              <a:t>DNMADE</a:t>
            </a:r>
          </a:p>
        </p:txBody>
      </p:sp>
      <p:sp>
        <p:nvSpPr>
          <p:cNvPr id="218" name="Rectangle 232"/>
          <p:cNvSpPr>
            <a:spLocks noChangeArrowheads="1"/>
          </p:cNvSpPr>
          <p:nvPr/>
        </p:nvSpPr>
        <p:spPr bwMode="auto">
          <a:xfrm>
            <a:off x="7858171" y="4588875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0" name="Text Box 252"/>
          <p:cNvSpPr txBox="1">
            <a:spLocks noChangeArrowheads="1"/>
          </p:cNvSpPr>
          <p:nvPr/>
        </p:nvSpPr>
        <p:spPr bwMode="auto">
          <a:xfrm rot="16200000">
            <a:off x="7511257" y="561736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Arts</a:t>
            </a:r>
            <a:r>
              <a:rPr lang="fr-FR" altLang="fr-FR" sz="1000" b="1" spc="-20" dirty="0" smtClean="0"/>
              <a:t> </a:t>
            </a:r>
            <a:r>
              <a:rPr lang="fr-FR" altLang="fr-FR" sz="1000" b="1" i="0" spc="-20" dirty="0" smtClean="0"/>
              <a:t>Appliqués</a:t>
            </a:r>
            <a:endParaRPr lang="fr-FR" altLang="fr-FR" sz="900" b="1" i="0" spc="-20" dirty="0"/>
          </a:p>
        </p:txBody>
      </p:sp>
      <p:sp>
        <p:nvSpPr>
          <p:cNvPr id="219" name="Rectangle 232"/>
          <p:cNvSpPr>
            <a:spLocks noChangeArrowheads="1"/>
          </p:cNvSpPr>
          <p:nvPr/>
        </p:nvSpPr>
        <p:spPr bwMode="auto">
          <a:xfrm>
            <a:off x="8106512" y="4592234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1" name="Rectangle 232"/>
          <p:cNvSpPr>
            <a:spLocks noChangeArrowheads="1"/>
          </p:cNvSpPr>
          <p:nvPr/>
        </p:nvSpPr>
        <p:spPr bwMode="auto">
          <a:xfrm>
            <a:off x="8106086" y="4291077"/>
            <a:ext cx="248637" cy="295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8388448" y="4278748"/>
            <a:ext cx="307902" cy="28597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8388350" y="4131646"/>
            <a:ext cx="311568" cy="12683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altLang="fr-FR" sz="600" b="1" i="0" dirty="0">
                <a:solidFill>
                  <a:schemeClr val="bg1"/>
                </a:solidFill>
              </a:rPr>
              <a:t>DE</a:t>
            </a:r>
            <a:endParaRPr lang="fr-FR" sz="1400" i="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173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  <p:bldP spid="205" grpId="0"/>
      <p:bldP spid="212" grpId="0"/>
      <p:bldP spid="2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41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44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85000">
                  <a:srgbClr val="A591BD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279" y="235"/>
              <a:ext cx="1170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CPGE</a:t>
              </a:r>
              <a:endParaRPr lang="fr-FR" sz="29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4643438" y="1989138"/>
            <a:ext cx="4249737" cy="164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Admission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Bac </a:t>
            </a:r>
            <a:r>
              <a:rPr lang="fr-FR" altLang="fr-FR" sz="1200">
                <a:solidFill>
                  <a:srgbClr val="595959"/>
                </a:solidFill>
              </a:rPr>
              <a:t>compatible avec la spécialité choisie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200" b="1" i="0"/>
              <a:t> </a:t>
            </a:r>
            <a:r>
              <a:rPr lang="fr-FR" altLang="fr-FR" sz="1400">
                <a:solidFill>
                  <a:srgbClr val="595959"/>
                </a:solidFill>
              </a:rPr>
              <a:t>Des </a:t>
            </a:r>
            <a:r>
              <a:rPr lang="fr-FR" altLang="fr-FR" sz="1400"/>
              <a:t>voies différenciées </a:t>
            </a:r>
            <a:r>
              <a:rPr lang="fr-FR" altLang="fr-FR" sz="1400">
                <a:solidFill>
                  <a:srgbClr val="595959"/>
                </a:solidFill>
              </a:rPr>
              <a:t>en fonction des séries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Sélection sur dossier</a:t>
            </a:r>
            <a:r>
              <a:rPr lang="fr-FR" altLang="fr-FR" sz="1800"/>
              <a:t> </a:t>
            </a:r>
            <a:br>
              <a:rPr lang="fr-FR" altLang="fr-FR" sz="1800"/>
            </a:br>
            <a:r>
              <a:rPr lang="fr-FR" altLang="fr-FR" sz="1200">
                <a:solidFill>
                  <a:srgbClr val="595959"/>
                </a:solidFill>
              </a:rPr>
              <a:t>- résultats des 2 premiers trimestres de T</a:t>
            </a:r>
            <a:r>
              <a:rPr lang="fr-FR" altLang="fr-FR" sz="1200" baseline="30000">
                <a:solidFill>
                  <a:srgbClr val="595959"/>
                </a:solidFill>
              </a:rPr>
              <a:t>ale</a:t>
            </a:r>
            <a:r>
              <a:rPr lang="fr-FR" altLang="fr-FR" sz="1200">
                <a:solidFill>
                  <a:srgbClr val="595959"/>
                </a:solidFill>
              </a:rPr>
              <a:t>, </a:t>
            </a:r>
            <a:r>
              <a:rPr lang="fr-FR" altLang="fr-FR" sz="1200"/>
              <a:t>écarts à la moyenne classe et appréciations particulièrement regardés</a:t>
            </a:r>
            <a:r>
              <a:rPr lang="fr-FR" altLang="fr-FR" sz="1200">
                <a:solidFill>
                  <a:srgbClr val="595959"/>
                </a:solidFill>
              </a:rPr>
              <a:t/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bulletins de 1re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résultats épreuves anticipées de 1ère</a:t>
            </a:r>
            <a:endParaRPr lang="fr-FR" altLang="fr-FR" sz="1200"/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4643438" y="3717925"/>
            <a:ext cx="42497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Double-inscription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200">
                <a:solidFill>
                  <a:srgbClr val="595959"/>
                </a:solidFill>
              </a:rPr>
              <a:t>Bien veiller à s’inscrire parallèlement </a:t>
            </a:r>
            <a:r>
              <a:rPr lang="fr-FR" altLang="fr-FR" sz="1200"/>
              <a:t>en Université</a:t>
            </a:r>
            <a:r>
              <a:rPr lang="fr-FR" altLang="fr-FR" sz="1200">
                <a:solidFill>
                  <a:srgbClr val="595959"/>
                </a:solidFill>
              </a:rPr>
              <a:t> (nombreuses conventions de partenariats lycées/Universités)</a:t>
            </a:r>
            <a:endParaRPr lang="fr-FR" altLang="fr-FR" sz="1200"/>
          </a:p>
        </p:txBody>
      </p:sp>
      <p:grpSp>
        <p:nvGrpSpPr>
          <p:cNvPr id="36869" name="Group 50"/>
          <p:cNvGrpSpPr>
            <a:grpSpLocks/>
          </p:cNvGrpSpPr>
          <p:nvPr/>
        </p:nvGrpSpPr>
        <p:grpSpPr bwMode="auto">
          <a:xfrm>
            <a:off x="611188" y="1412875"/>
            <a:ext cx="7970837" cy="2341563"/>
            <a:chOff x="385" y="890"/>
            <a:chExt cx="5021" cy="1475"/>
          </a:xfrm>
        </p:grpSpPr>
        <p:sp>
          <p:nvSpPr>
            <p:cNvPr id="36971" name="Text Box 3"/>
            <p:cNvSpPr txBox="1">
              <a:spLocks noChangeArrowheads="1"/>
            </p:cNvSpPr>
            <p:nvPr/>
          </p:nvSpPr>
          <p:spPr bwMode="auto">
            <a:xfrm>
              <a:off x="385" y="890"/>
              <a:ext cx="5021" cy="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912813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2813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2813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2813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2813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>
                  <a:solidFill>
                    <a:srgbClr val="C00000"/>
                  </a:solidFill>
                </a:rPr>
                <a:t>En 2 ans, les </a:t>
              </a:r>
              <a:r>
                <a:rPr lang="fr-FR" altLang="fr-FR" sz="2000" b="1">
                  <a:solidFill>
                    <a:srgbClr val="580000"/>
                  </a:solidFill>
                </a:rPr>
                <a:t>C</a:t>
              </a:r>
              <a:r>
                <a:rPr lang="fr-FR" altLang="fr-FR" sz="1800" b="1">
                  <a:solidFill>
                    <a:srgbClr val="C00000"/>
                  </a:solidFill>
                </a:rPr>
                <a:t>lasses </a:t>
              </a:r>
              <a:r>
                <a:rPr lang="fr-FR" altLang="fr-FR" sz="2000" b="1">
                  <a:solidFill>
                    <a:srgbClr val="580000"/>
                  </a:solidFill>
                </a:rPr>
                <a:t>P</a:t>
              </a:r>
              <a:r>
                <a:rPr lang="fr-FR" altLang="fr-FR" sz="1800" b="1">
                  <a:solidFill>
                    <a:srgbClr val="C00000"/>
                  </a:solidFill>
                </a:rPr>
                <a:t>réparatoires aux </a:t>
              </a:r>
              <a:r>
                <a:rPr lang="fr-FR" altLang="fr-FR" sz="2000" b="1">
                  <a:solidFill>
                    <a:srgbClr val="580000"/>
                  </a:solidFill>
                </a:rPr>
                <a:t>G</a:t>
              </a:r>
              <a:r>
                <a:rPr lang="fr-FR" altLang="fr-FR" sz="1800" b="1">
                  <a:solidFill>
                    <a:srgbClr val="C00000"/>
                  </a:solidFill>
                </a:rPr>
                <a:t>randes</a:t>
              </a:r>
              <a:r>
                <a:rPr lang="fr-FR" altLang="fr-FR" sz="2000" b="1">
                  <a:solidFill>
                    <a:srgbClr val="580000"/>
                  </a:solidFill>
                </a:rPr>
                <a:t> E</a:t>
              </a:r>
              <a:r>
                <a:rPr lang="fr-FR" altLang="fr-FR" sz="1800" b="1">
                  <a:solidFill>
                    <a:srgbClr val="C00000"/>
                  </a:solidFill>
                </a:rPr>
                <a:t>coles ont pour vocation de préparer les étudiants à réussir les </a:t>
              </a:r>
              <a:br>
                <a:rPr lang="fr-FR" altLang="fr-FR" sz="1800" b="1">
                  <a:solidFill>
                    <a:srgbClr val="C00000"/>
                  </a:solidFill>
                </a:rPr>
              </a:br>
              <a:r>
                <a:rPr lang="fr-FR" altLang="fr-FR" sz="1800" b="1">
                  <a:solidFill>
                    <a:srgbClr val="C00000"/>
                  </a:solidFill>
                </a:rPr>
                <a:t>concours d’entrée dans les Grandes </a:t>
              </a:r>
              <a:br>
                <a:rPr lang="fr-FR" altLang="fr-FR" sz="1800" b="1">
                  <a:solidFill>
                    <a:srgbClr val="C00000"/>
                  </a:solidFill>
                </a:rPr>
              </a:br>
              <a:r>
                <a:rPr lang="fr-FR" altLang="fr-FR" sz="1800" b="1">
                  <a:solidFill>
                    <a:srgbClr val="C00000"/>
                  </a:solidFill>
                </a:rPr>
                <a:t>Écoles de commerce et de gestion, </a:t>
              </a:r>
            </a:p>
          </p:txBody>
        </p:sp>
        <p:sp>
          <p:nvSpPr>
            <p:cNvPr id="36972" name="Rectangle 46"/>
            <p:cNvSpPr>
              <a:spLocks noChangeArrowheads="1"/>
            </p:cNvSpPr>
            <p:nvPr/>
          </p:nvSpPr>
          <p:spPr bwMode="auto">
            <a:xfrm>
              <a:off x="385" y="1615"/>
              <a:ext cx="2177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>
                  <a:solidFill>
                    <a:srgbClr val="C00000"/>
                  </a:solidFill>
                </a:rPr>
                <a:t>les Écoles d’ingénieur, vétérinaires </a:t>
              </a:r>
              <a:br>
                <a:rPr lang="fr-FR" altLang="fr-FR" sz="1800" b="1">
                  <a:solidFill>
                    <a:srgbClr val="C00000"/>
                  </a:solidFill>
                </a:rPr>
              </a:br>
              <a:r>
                <a:rPr lang="fr-FR" altLang="fr-FR" sz="1800" b="1">
                  <a:solidFill>
                    <a:srgbClr val="C00000"/>
                  </a:solidFill>
                </a:rPr>
                <a:t>ou militaires, les </a:t>
              </a:r>
              <a:br>
                <a:rPr lang="fr-FR" altLang="fr-FR" sz="1800" b="1">
                  <a:solidFill>
                    <a:srgbClr val="C00000"/>
                  </a:solidFill>
                </a:rPr>
              </a:br>
              <a:r>
                <a:rPr lang="fr-FR" altLang="fr-FR" sz="1800" b="1">
                  <a:solidFill>
                    <a:srgbClr val="C00000"/>
                  </a:solidFill>
                </a:rPr>
                <a:t>Écoles normales </a:t>
              </a:r>
              <a:br>
                <a:rPr lang="fr-FR" altLang="fr-FR" sz="1800" b="1">
                  <a:solidFill>
                    <a:srgbClr val="C00000"/>
                  </a:solidFill>
                </a:rPr>
              </a:br>
              <a:r>
                <a:rPr lang="fr-FR" altLang="fr-FR" sz="1800" b="1">
                  <a:solidFill>
                    <a:srgbClr val="C00000"/>
                  </a:solidFill>
                </a:rPr>
                <a:t>supérieures.</a:t>
              </a:r>
            </a:p>
          </p:txBody>
        </p:sp>
      </p:grpSp>
      <p:sp>
        <p:nvSpPr>
          <p:cNvPr id="48" name="Text Box 31"/>
          <p:cNvSpPr txBox="1">
            <a:spLocks noChangeArrowheads="1"/>
          </p:cNvSpPr>
          <p:nvPr/>
        </p:nvSpPr>
        <p:spPr bwMode="auto">
          <a:xfrm>
            <a:off x="4643438" y="4462463"/>
            <a:ext cx="4502150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fr-FR" sz="1800" i="0"/>
              <a:t>Organisation des études</a:t>
            </a:r>
            <a:r>
              <a:rPr lang="fr-FR" altLang="fr-FR" sz="1800">
                <a:solidFill>
                  <a:srgbClr val="595959"/>
                </a:solidFill>
              </a:rPr>
              <a:t> </a:t>
            </a:r>
            <a:r>
              <a:rPr lang="fr-FR" altLang="fr-FR" sz="1200"/>
              <a:t>de type lycée</a:t>
            </a:r>
            <a:r>
              <a:rPr lang="fr-FR" altLang="fr-FR" sz="1800" i="0"/>
              <a:t/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4 semestres. </a:t>
            </a:r>
            <a:r>
              <a:rPr lang="fr-FR" altLang="fr-FR" sz="1200">
                <a:solidFill>
                  <a:srgbClr val="595959"/>
                </a:solidFill>
              </a:rPr>
              <a:t>Redoublement non autorisé la 1re année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/>
              <a:t>Validation de crédits ECTS </a:t>
            </a:r>
            <a:r>
              <a:rPr lang="fr-FR" altLang="fr-FR" sz="1200"/>
              <a:t>sous réserve</a:t>
            </a:r>
            <a:r>
              <a:rPr lang="fr-FR" altLang="fr-FR" sz="1200">
                <a:solidFill>
                  <a:srgbClr val="595959"/>
                </a:solidFill>
              </a:rPr>
              <a:t> des résultats en classe et aux concours, et sur décision favorable du Président de l’Université partenaire</a:t>
            </a:r>
            <a:r>
              <a:rPr lang="fr-FR" altLang="fr-FR" sz="1400">
                <a:solidFill>
                  <a:srgbClr val="595959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(120 ECTS possibles au terme des 2 années)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Cours/TD </a:t>
            </a:r>
            <a:r>
              <a:rPr lang="fr-FR" altLang="fr-FR" sz="1200">
                <a:solidFill>
                  <a:srgbClr val="595959"/>
                </a:solidFill>
              </a:rPr>
              <a:t>(+TIPE en CPGE Scientifiques)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200"/>
              <a:t>Développement de la culture générale et des méthodes de travail</a:t>
            </a:r>
            <a:r>
              <a:rPr lang="fr-FR" altLang="fr-FR" sz="1200">
                <a:solidFill>
                  <a:srgbClr val="595959"/>
                </a:solidFill>
              </a:rPr>
              <a:t/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200">
                <a:solidFill>
                  <a:srgbClr val="595959"/>
                </a:solidFill>
              </a:rPr>
              <a:t>Devoirs sur table nombreux et « colles » (ou « khôlles ») régulières</a:t>
            </a:r>
            <a:r>
              <a:rPr lang="fr-FR" altLang="fr-FR" sz="1400">
                <a:solidFill>
                  <a:srgbClr val="595959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(entraînement aux oraux de concours)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200"/>
              <a:t>Pas de stage en entreprise</a:t>
            </a:r>
          </a:p>
        </p:txBody>
      </p:sp>
      <p:sp>
        <p:nvSpPr>
          <p:cNvPr id="36871" name="Line 17"/>
          <p:cNvSpPr>
            <a:spLocks noChangeShapeType="1"/>
          </p:cNvSpPr>
          <p:nvPr/>
        </p:nvSpPr>
        <p:spPr bwMode="auto">
          <a:xfrm>
            <a:off x="4427538" y="2060575"/>
            <a:ext cx="0" cy="4591050"/>
          </a:xfrm>
          <a:prstGeom prst="line">
            <a:avLst/>
          </a:prstGeom>
          <a:noFill/>
          <a:ln w="127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36872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50"/>
          <p:cNvSpPr/>
          <p:nvPr/>
        </p:nvSpPr>
        <p:spPr bwMode="auto">
          <a:xfrm>
            <a:off x="3426044" y="4340906"/>
            <a:ext cx="576263" cy="346693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816448" y="4340906"/>
            <a:ext cx="576263" cy="34310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3426046" y="5168486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816447" y="5160254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grpSp>
        <p:nvGrpSpPr>
          <p:cNvPr id="36885" name="Group 194"/>
          <p:cNvGrpSpPr>
            <a:grpSpLocks/>
          </p:cNvGrpSpPr>
          <p:nvPr/>
        </p:nvGrpSpPr>
        <p:grpSpPr bwMode="auto">
          <a:xfrm>
            <a:off x="2195513" y="5594350"/>
            <a:ext cx="576262" cy="1023938"/>
            <a:chOff x="2925" y="3465"/>
            <a:chExt cx="363" cy="645"/>
          </a:xfrm>
        </p:grpSpPr>
        <p:sp>
          <p:nvSpPr>
            <p:cNvPr id="57" name="Rectangle 56"/>
            <p:cNvSpPr/>
            <p:nvPr/>
          </p:nvSpPr>
          <p:spPr>
            <a:xfrm>
              <a:off x="2925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>
                  <a:solidFill>
                    <a:schemeClr val="bg1"/>
                  </a:solidFill>
                </a:rPr>
                <a:t>É</a:t>
              </a:r>
              <a:r>
                <a:rPr lang="fr-FR" sz="1200" b="1" i="0" dirty="0">
                  <a:solidFill>
                    <a:schemeClr val="bg1"/>
                  </a:solidFill>
                </a:rPr>
                <a:t>co</a:t>
              </a:r>
              <a:endParaRPr lang="fr-FR" sz="1200" i="0" dirty="0">
                <a:solidFill>
                  <a:schemeClr val="bg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25" y="3465"/>
              <a:ext cx="363" cy="306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Éco</a:t>
              </a:r>
            </a:p>
          </p:txBody>
        </p:sp>
        <p:sp>
          <p:nvSpPr>
            <p:cNvPr id="59" name="Ellipse 5"/>
            <p:cNvSpPr/>
            <p:nvPr/>
          </p:nvSpPr>
          <p:spPr>
            <a:xfrm>
              <a:off x="2965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886" name="Group 195"/>
          <p:cNvGrpSpPr>
            <a:grpSpLocks/>
          </p:cNvGrpSpPr>
          <p:nvPr/>
        </p:nvGrpSpPr>
        <p:grpSpPr bwMode="auto">
          <a:xfrm>
            <a:off x="2813050" y="5594350"/>
            <a:ext cx="576263" cy="1028700"/>
            <a:chOff x="3239" y="3465"/>
            <a:chExt cx="363" cy="648"/>
          </a:xfrm>
        </p:grpSpPr>
        <p:sp>
          <p:nvSpPr>
            <p:cNvPr id="61" name="Rectangle 60"/>
            <p:cNvSpPr/>
            <p:nvPr/>
          </p:nvSpPr>
          <p:spPr>
            <a:xfrm>
              <a:off x="3239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239" y="3465"/>
              <a:ext cx="363" cy="305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  <a:endParaRPr lang="fr-FR" sz="1050" b="1" i="0" dirty="0">
                <a:solidFill>
                  <a:schemeClr val="bg1"/>
                </a:solidFill>
              </a:endParaRPr>
            </a:p>
          </p:txBody>
        </p:sp>
        <p:sp>
          <p:nvSpPr>
            <p:cNvPr id="63" name="Ellipse 5"/>
            <p:cNvSpPr/>
            <p:nvPr/>
          </p:nvSpPr>
          <p:spPr>
            <a:xfrm>
              <a:off x="3311" y="4019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36887" name="Group 196"/>
          <p:cNvGrpSpPr>
            <a:grpSpLocks/>
          </p:cNvGrpSpPr>
          <p:nvPr/>
        </p:nvGrpSpPr>
        <p:grpSpPr bwMode="auto">
          <a:xfrm>
            <a:off x="3427413" y="5599113"/>
            <a:ext cx="576262" cy="1025525"/>
            <a:chOff x="3693" y="3468"/>
            <a:chExt cx="363" cy="646"/>
          </a:xfrm>
        </p:grpSpPr>
        <p:sp>
          <p:nvSpPr>
            <p:cNvPr id="65" name="Rectangle 64"/>
            <p:cNvSpPr/>
            <p:nvPr/>
          </p:nvSpPr>
          <p:spPr>
            <a:xfrm>
              <a:off x="3693" y="3769"/>
              <a:ext cx="363" cy="29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693" y="3468"/>
              <a:ext cx="363" cy="3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</a:p>
          </p:txBody>
        </p:sp>
        <p:sp>
          <p:nvSpPr>
            <p:cNvPr id="67" name="Ellipse 5"/>
            <p:cNvSpPr/>
            <p:nvPr/>
          </p:nvSpPr>
          <p:spPr>
            <a:xfrm>
              <a:off x="3773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6888" name="Groupe 67"/>
          <p:cNvGrpSpPr>
            <a:grpSpLocks/>
          </p:cNvGrpSpPr>
          <p:nvPr/>
        </p:nvGrpSpPr>
        <p:grpSpPr bwMode="auto">
          <a:xfrm>
            <a:off x="2195513" y="3306763"/>
            <a:ext cx="1806575" cy="2343150"/>
            <a:chOff x="4721226" y="3695701"/>
            <a:chExt cx="1806576" cy="1860550"/>
          </a:xfrm>
        </p:grpSpPr>
        <p:grpSp>
          <p:nvGrpSpPr>
            <p:cNvPr id="36912" name="Group 197"/>
            <p:cNvGrpSpPr>
              <a:grpSpLocks/>
            </p:cNvGrpSpPr>
            <p:nvPr/>
          </p:nvGrpSpPr>
          <p:grpSpPr bwMode="auto">
            <a:xfrm>
              <a:off x="4721226" y="3695701"/>
              <a:ext cx="1806576" cy="1860550"/>
              <a:chOff x="2925" y="2328"/>
              <a:chExt cx="1138" cy="1172"/>
            </a:xfrm>
          </p:grpSpPr>
          <p:sp>
            <p:nvSpPr>
              <p:cNvPr id="71" name="Rectangle 70"/>
              <p:cNvSpPr>
                <a:spLocks noChangeArrowheads="1"/>
              </p:cNvSpPr>
              <p:nvPr/>
            </p:nvSpPr>
            <p:spPr bwMode="auto">
              <a:xfrm>
                <a:off x="3700" y="2559"/>
                <a:ext cx="363" cy="2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2925" y="3255"/>
                <a:ext cx="363" cy="196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925" y="2845"/>
                <a:ext cx="363" cy="170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tx1"/>
                    </a:solidFill>
                  </a:rPr>
                  <a:t/>
                </a:r>
                <a:br>
                  <a:rPr lang="fr-FR" sz="800" b="1" i="0" dirty="0">
                    <a:solidFill>
                      <a:schemeClr val="tx1"/>
                    </a:solidFill>
                  </a:rPr>
                </a:br>
                <a:endParaRPr lang="fr-FR" sz="8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2925" y="3013"/>
                <a:ext cx="363" cy="242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Rectangle 74"/>
              <p:cNvSpPr>
                <a:spLocks noChangeArrowheads="1"/>
              </p:cNvSpPr>
              <p:nvPr/>
            </p:nvSpPr>
            <p:spPr bwMode="auto">
              <a:xfrm>
                <a:off x="3700" y="2423"/>
                <a:ext cx="363" cy="13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76" name="Ellipse 5"/>
              <p:cNvSpPr/>
              <p:nvPr/>
            </p:nvSpPr>
            <p:spPr>
              <a:xfrm>
                <a:off x="3781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77" name="Ellipse 5"/>
              <p:cNvSpPr/>
              <p:nvPr/>
            </p:nvSpPr>
            <p:spPr>
              <a:xfrm>
                <a:off x="3006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700" y="2328"/>
                <a:ext cx="363" cy="10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</a:t>
                </a:r>
              </a:p>
            </p:txBody>
          </p:sp>
          <p:sp>
            <p:nvSpPr>
              <p:cNvPr id="79" name="Ellipse 5"/>
              <p:cNvSpPr/>
              <p:nvPr/>
            </p:nvSpPr>
            <p:spPr>
              <a:xfrm>
                <a:off x="3395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80" name="Rectangle 79"/>
              <p:cNvSpPr>
                <a:spLocks noChangeArrowheads="1"/>
              </p:cNvSpPr>
              <p:nvPr/>
            </p:nvSpPr>
            <p:spPr bwMode="auto">
              <a:xfrm>
                <a:off x="2925" y="2781"/>
                <a:ext cx="1138" cy="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Diplômes de Grandes Ecoles</a:t>
                </a:r>
              </a:p>
            </p:txBody>
          </p:sp>
        </p:grpSp>
        <p:sp>
          <p:nvSpPr>
            <p:cNvPr id="70" name="Text Box 163"/>
            <p:cNvSpPr txBox="1">
              <a:spLocks noChangeArrowheads="1"/>
            </p:cNvSpPr>
            <p:nvPr/>
          </p:nvSpPr>
          <p:spPr bwMode="auto">
            <a:xfrm rot="16200000">
              <a:off x="5904368" y="3985471"/>
              <a:ext cx="670605" cy="2524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fr-FR" altLang="fr-FR" sz="1050" b="1" i="0" dirty="0">
                  <a:solidFill>
                    <a:schemeClr val="bg1"/>
                  </a:solidFill>
                </a:rPr>
                <a:t>Vétérinaire</a:t>
              </a:r>
            </a:p>
          </p:txBody>
        </p:sp>
      </p:grpSp>
      <p:sp>
        <p:nvSpPr>
          <p:cNvPr id="81" name="Rectangle 80"/>
          <p:cNvSpPr/>
          <p:nvPr/>
        </p:nvSpPr>
        <p:spPr bwMode="auto">
          <a:xfrm>
            <a:off x="2068735" y="5595057"/>
            <a:ext cx="127000" cy="94615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</a:rPr>
              <a:t>CPGE</a:t>
            </a:r>
            <a:endParaRPr lang="fr-FR" sz="1100" b="1" i="0" dirty="0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816448" y="4680009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3426045" y="4690111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36898" name="Text Box 163"/>
          <p:cNvSpPr txBox="1">
            <a:spLocks noChangeArrowheads="1"/>
          </p:cNvSpPr>
          <p:nvPr/>
        </p:nvSpPr>
        <p:spPr bwMode="auto">
          <a:xfrm rot="-5400000">
            <a:off x="1842294" y="4647407"/>
            <a:ext cx="12827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 i="0">
                <a:solidFill>
                  <a:schemeClr val="bg1"/>
                </a:solidFill>
              </a:rPr>
              <a:t>Commerce - Gestion - ENS</a:t>
            </a:r>
          </a:p>
        </p:txBody>
      </p:sp>
      <p:sp>
        <p:nvSpPr>
          <p:cNvPr id="36899" name="Text Box 163"/>
          <p:cNvSpPr txBox="1">
            <a:spLocks noChangeArrowheads="1"/>
          </p:cNvSpPr>
          <p:nvPr/>
        </p:nvSpPr>
        <p:spPr bwMode="auto">
          <a:xfrm rot="-5400000">
            <a:off x="2510632" y="4702968"/>
            <a:ext cx="11874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 i="0">
                <a:solidFill>
                  <a:schemeClr val="bg1"/>
                </a:solidFill>
              </a:rPr>
              <a:t>Grandes Écoles  ENS</a:t>
            </a:r>
          </a:p>
        </p:txBody>
      </p:sp>
      <p:sp>
        <p:nvSpPr>
          <p:cNvPr id="36900" name="Text Box 163"/>
          <p:cNvSpPr txBox="1">
            <a:spLocks noChangeArrowheads="1"/>
          </p:cNvSpPr>
          <p:nvPr/>
        </p:nvSpPr>
        <p:spPr bwMode="auto">
          <a:xfrm rot="-5400000">
            <a:off x="3072607" y="4688681"/>
            <a:ext cx="12827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 i="0">
                <a:solidFill>
                  <a:schemeClr val="bg1"/>
                </a:solidFill>
              </a:rPr>
              <a:t>Ingénieurs - Vétérinaire - ENS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719263" y="6080125"/>
            <a:ext cx="328612" cy="452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719263" y="5594350"/>
            <a:ext cx="328612" cy="4826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89" name="Rectangle 88"/>
          <p:cNvSpPr/>
          <p:nvPr/>
        </p:nvSpPr>
        <p:spPr>
          <a:xfrm>
            <a:off x="1719263" y="5164138"/>
            <a:ext cx="328612" cy="4429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719263" y="4213225"/>
            <a:ext cx="328612" cy="47942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91" name="Rectangle 90"/>
          <p:cNvSpPr/>
          <p:nvPr/>
        </p:nvSpPr>
        <p:spPr>
          <a:xfrm>
            <a:off x="1719263" y="4681538"/>
            <a:ext cx="328612" cy="473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92" name="Rectangle 91"/>
          <p:cNvSpPr/>
          <p:nvPr/>
        </p:nvSpPr>
        <p:spPr>
          <a:xfrm>
            <a:off x="1475656" y="5163902"/>
            <a:ext cx="242887" cy="137730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475655" y="4212933"/>
            <a:ext cx="242887" cy="95126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xmlns="" val="337513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148"/>
          <p:cNvGrpSpPr>
            <a:grpSpLocks/>
          </p:cNvGrpSpPr>
          <p:nvPr/>
        </p:nvGrpSpPr>
        <p:grpSpPr bwMode="auto">
          <a:xfrm>
            <a:off x="684213" y="5445125"/>
            <a:ext cx="1366837" cy="1085850"/>
            <a:chOff x="431" y="3430"/>
            <a:chExt cx="861" cy="684"/>
          </a:xfrm>
        </p:grpSpPr>
        <p:sp>
          <p:nvSpPr>
            <p:cNvPr id="144" name="Rectangle 143">
              <a:hlinkClick r:id="rId2" action="ppaction://hlinksldjump"/>
            </p:cNvPr>
            <p:cNvSpPr/>
            <p:nvPr/>
          </p:nvSpPr>
          <p:spPr>
            <a:xfrm>
              <a:off x="726" y="3765"/>
              <a:ext cx="566" cy="293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200" b="1" i="0" dirty="0">
                  <a:solidFill>
                    <a:schemeClr val="bg1"/>
                  </a:solidFill>
                  <a:cs typeface="Arial" charset="0"/>
                </a:rPr>
                <a:t>CPGE</a:t>
              </a:r>
            </a:p>
            <a:p>
              <a:pPr algn="ctr" eaLnBrk="1" hangingPunct="1">
                <a:defRPr/>
              </a:pPr>
              <a:r>
                <a:rPr lang="fr-FR" sz="900" b="1" i="0" dirty="0">
                  <a:solidFill>
                    <a:schemeClr val="bg1"/>
                  </a:solidFill>
                  <a:cs typeface="Arial" charset="0"/>
                </a:rPr>
                <a:t>Economiques</a:t>
              </a:r>
            </a:p>
          </p:txBody>
        </p:sp>
        <p:sp>
          <p:nvSpPr>
            <p:cNvPr id="145" name="Rectangle 144">
              <a:hlinkClick r:id="rId2" action="ppaction://hlinksldjump"/>
            </p:cNvPr>
            <p:cNvSpPr/>
            <p:nvPr/>
          </p:nvSpPr>
          <p:spPr>
            <a:xfrm>
              <a:off x="726" y="3498"/>
              <a:ext cx="566" cy="27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200" b="1" i="0" dirty="0">
                  <a:solidFill>
                    <a:schemeClr val="bg1"/>
                  </a:solidFill>
                  <a:cs typeface="Arial" charset="0"/>
                </a:rPr>
                <a:t>CPGE</a:t>
              </a:r>
              <a:br>
                <a:rPr lang="fr-FR" sz="1200" b="1" i="0" dirty="0">
                  <a:solidFill>
                    <a:schemeClr val="bg1"/>
                  </a:solidFill>
                  <a:cs typeface="Arial" charset="0"/>
                </a:rPr>
              </a:br>
              <a:r>
                <a:rPr lang="fr-FR" sz="900" b="1" i="0" dirty="0">
                  <a:solidFill>
                    <a:schemeClr val="bg1"/>
                  </a:solidFill>
                  <a:cs typeface="Arial" charset="0"/>
                </a:rPr>
                <a:t>Economiques</a:t>
              </a:r>
            </a:p>
          </p:txBody>
        </p:sp>
        <p:sp>
          <p:nvSpPr>
            <p:cNvPr id="15" name="Ellipse 5"/>
            <p:cNvSpPr/>
            <p:nvPr/>
          </p:nvSpPr>
          <p:spPr>
            <a:xfrm>
              <a:off x="864" y="4020"/>
              <a:ext cx="298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20" name="Ellipse 5"/>
            <p:cNvSpPr/>
            <p:nvPr/>
          </p:nvSpPr>
          <p:spPr>
            <a:xfrm>
              <a:off x="858" y="3430"/>
              <a:ext cx="298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i="0" dirty="0"/>
                <a:t>S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1" y="3764"/>
              <a:ext cx="307" cy="293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1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31" y="3498"/>
              <a:ext cx="307" cy="27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2</a:t>
              </a:r>
            </a:p>
          </p:txBody>
        </p:sp>
      </p:grpSp>
      <p:grpSp>
        <p:nvGrpSpPr>
          <p:cNvPr id="37891" name="Group 147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44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85000">
                  <a:srgbClr val="A591BD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68" y="119"/>
              <a:ext cx="1603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b="1">
                  <a:solidFill>
                    <a:srgbClr val="B8A9C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CPGE</a:t>
              </a:r>
              <a:br>
                <a:rPr lang="fr-FR" b="1">
                  <a:solidFill>
                    <a:srgbClr val="B8A9C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</a:br>
              <a:r>
                <a:rPr lang="fr-FR" sz="28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Économiques</a:t>
              </a:r>
              <a:endParaRPr lang="fr-FR" sz="28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539750" y="2492375"/>
            <a:ext cx="1944688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Maths et informatique</a:t>
            </a:r>
            <a:r>
              <a:rPr lang="fr-FR" altLang="fr-FR" sz="1400">
                <a:solidFill>
                  <a:srgbClr val="595959"/>
                </a:solidFill>
              </a:rPr>
              <a:t> 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595959"/>
                </a:solidFill>
              </a:rPr>
              <a:t>8h ou 9h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200" b="1" i="0"/>
              <a:t> </a:t>
            </a:r>
            <a:r>
              <a:rPr lang="fr-FR" altLang="fr-FR" sz="1400"/>
              <a:t>Culture générale 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6h 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/>
              <a:t>Analyse économique </a:t>
            </a:r>
            <a:br>
              <a:rPr lang="fr-FR" altLang="fr-FR" sz="1400"/>
            </a:br>
            <a:r>
              <a:rPr lang="fr-FR" altLang="fr-FR" sz="1400"/>
              <a:t>et histoire 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6h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LV1</a:t>
            </a:r>
            <a:r>
              <a:rPr lang="fr-FR" altLang="fr-FR" sz="1400">
                <a:solidFill>
                  <a:srgbClr val="595959"/>
                </a:solidFill>
              </a:rPr>
              <a:t> 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3h ou 4h</a:t>
            </a:r>
            <a:r>
              <a:rPr lang="fr-FR" altLang="fr-FR" sz="1400">
                <a:solidFill>
                  <a:srgbClr val="595959"/>
                </a:solidFill>
              </a:rPr>
              <a:t> 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800"/>
              <a:t> </a:t>
            </a:r>
            <a:r>
              <a:rPr lang="fr-FR" altLang="fr-FR" sz="1400"/>
              <a:t>LV2 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3h ou 4h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Économie</a:t>
            </a:r>
            <a:r>
              <a:rPr lang="fr-FR" altLang="fr-FR" sz="1800"/>
              <a:t> </a:t>
            </a:r>
            <a:br>
              <a:rPr lang="fr-FR" altLang="fr-FR" sz="1800"/>
            </a:br>
            <a:r>
              <a:rPr lang="fr-FR" altLang="fr-FR" sz="1200">
                <a:solidFill>
                  <a:srgbClr val="595959"/>
                </a:solidFill>
              </a:rPr>
              <a:t>de 1h à 3h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EPS 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2h</a:t>
            </a:r>
          </a:p>
        </p:txBody>
      </p:sp>
      <p:sp>
        <p:nvSpPr>
          <p:cNvPr id="22678" name="Rectangle 150"/>
          <p:cNvSpPr>
            <a:spLocks noChangeArrowheads="1"/>
          </p:cNvSpPr>
          <p:nvPr/>
        </p:nvSpPr>
        <p:spPr bwMode="auto">
          <a:xfrm>
            <a:off x="539750" y="2133600"/>
            <a:ext cx="165258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i="0"/>
              <a:t>Au programme</a:t>
            </a:r>
            <a:r>
              <a:rPr lang="fr-FR" altLang="fr-FR" sz="1400" baseline="30000">
                <a:solidFill>
                  <a:srgbClr val="595959"/>
                </a:solidFill>
              </a:rPr>
              <a:t>1</a:t>
            </a:r>
          </a:p>
        </p:txBody>
      </p:sp>
      <p:graphicFrame>
        <p:nvGraphicFramePr>
          <p:cNvPr id="22793" name="Group 265"/>
          <p:cNvGraphicFramePr>
            <a:graphicFrameLocks noGrp="1"/>
          </p:cNvGraphicFramePr>
          <p:nvPr/>
        </p:nvGraphicFramePr>
        <p:xfrm>
          <a:off x="2484438" y="1547813"/>
          <a:ext cx="6235700" cy="4427537"/>
        </p:xfrm>
        <a:graphic>
          <a:graphicData uri="http://schemas.openxmlformats.org/drawingml/2006/table">
            <a:tbl>
              <a:tblPr/>
              <a:tblGrid>
                <a:gridCol w="25198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198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59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et voies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Bac admis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accessibles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5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Économique et commerciale,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voie scientifique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tous profils</a:t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de commerce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Paris Saclay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éco-gestion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Rennes </a:t>
                      </a:r>
                      <a:r>
                        <a:rPr kumimoji="0" lang="fr-FR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éco-droit-gestion</a:t>
                      </a:r>
                      <a:endParaRPr kumimoji="0" lang="fr-F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32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Économique et commerciale,</a:t>
                      </a: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voie économique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ES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tous profils</a:t>
                      </a: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maths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de commerce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Paris Saclay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éco-gestion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Rennes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éco-droit-gestion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Ecole militaire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Saint-Cyr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62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Économique et commerciale,</a:t>
                      </a: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voie technologique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STMG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de commerce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Paris Saclay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éco-gestion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261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ENS Économiques</a:t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voie D1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économie, droit et gestion</a:t>
                      </a:r>
                      <a:r>
                        <a:rPr kumimoji="0" lang="fr-FR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voie D2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économie , méthodes quantitatives et gestion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ES 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sauf D2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STMG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(quelques prépas)</a:t>
                      </a: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de commerce</a:t>
                      </a:r>
                      <a:r>
                        <a:rPr kumimoji="0" lang="fr-F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Paris Saclay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éco-gestion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Rennes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éco-droit-gestion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IEP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Enass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01" marR="91401" marT="45714" marB="45714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4611" name="Text Box 3"/>
          <p:cNvSpPr txBox="1">
            <a:spLocks noChangeArrowheads="1"/>
          </p:cNvSpPr>
          <p:nvPr/>
        </p:nvSpPr>
        <p:spPr bwMode="auto">
          <a:xfrm>
            <a:off x="2916238" y="855663"/>
            <a:ext cx="48958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5 voies différenciées adaptées aux différentes </a:t>
            </a:r>
            <a:br>
              <a:rPr lang="fr-FR" altLang="fr-FR" sz="1800" b="1">
                <a:solidFill>
                  <a:srgbClr val="C00000"/>
                </a:solidFill>
              </a:rPr>
            </a:br>
            <a:r>
              <a:rPr lang="fr-FR" altLang="fr-FR" sz="1800" b="1">
                <a:solidFill>
                  <a:srgbClr val="C00000"/>
                </a:solidFill>
              </a:rPr>
              <a:t>séries de bac et une classe pour tous… 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484438" y="5975350"/>
            <a:ext cx="60975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baseline="30000">
                <a:solidFill>
                  <a:srgbClr val="7030A0"/>
                </a:solidFill>
              </a:rPr>
              <a:t>1 </a:t>
            </a:r>
            <a:r>
              <a:rPr lang="fr-FR" altLang="fr-FR" sz="1000">
                <a:solidFill>
                  <a:srgbClr val="7030A0"/>
                </a:solidFill>
              </a:rPr>
              <a:t>Programme ECS et ECE. La voie ECT comporte moins de Maths-info., mais propose du Droit et du Management et </a:t>
            </a:r>
            <a:br>
              <a:rPr lang="fr-FR" altLang="fr-FR" sz="1000">
                <a:solidFill>
                  <a:srgbClr val="7030A0"/>
                </a:solidFill>
              </a:rPr>
            </a:br>
            <a:r>
              <a:rPr lang="fr-FR" altLang="fr-FR" sz="1000">
                <a:solidFill>
                  <a:srgbClr val="7030A0"/>
                </a:solidFill>
              </a:rPr>
              <a:t>de la Gestion d’entreprise. L’ENS éco a un programme plutôt accès sur les Maths appliquées, les Statistiques, </a:t>
            </a:r>
            <a:br>
              <a:rPr lang="fr-FR" altLang="fr-FR" sz="1000">
                <a:solidFill>
                  <a:srgbClr val="7030A0"/>
                </a:solidFill>
              </a:rPr>
            </a:br>
            <a:r>
              <a:rPr lang="fr-FR" altLang="fr-FR" sz="1000">
                <a:solidFill>
                  <a:srgbClr val="7030A0"/>
                </a:solidFill>
              </a:rPr>
              <a:t>le Droit, l’Analyse monétaire. </a:t>
            </a:r>
            <a:r>
              <a:rPr lang="fr-FR" altLang="fr-FR" sz="1000" baseline="30000">
                <a:solidFill>
                  <a:srgbClr val="7030A0"/>
                </a:solidFill>
              </a:rPr>
              <a:t>2</a:t>
            </a:r>
            <a:r>
              <a:rPr lang="fr-FR" altLang="fr-FR" sz="1000">
                <a:solidFill>
                  <a:srgbClr val="7030A0"/>
                </a:solidFill>
              </a:rPr>
              <a:t> Cc BCE (20 écoles : HEC, ESCP Europe, ESSEC, EM Lyon etc.) et Ecricome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>
                <a:solidFill>
                  <a:srgbClr val="7030A0"/>
                </a:solidFill>
              </a:rPr>
              <a:t>(5 écoles : BEM Bordeaux, Euromed Marseille etc.).</a:t>
            </a:r>
          </a:p>
        </p:txBody>
      </p:sp>
      <p:pic>
        <p:nvPicPr>
          <p:cNvPr id="37922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5926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2678" grpId="0"/>
      <p:bldP spid="246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31"/>
          <p:cNvSpPr>
            <a:spLocks noChangeArrowheads="1"/>
          </p:cNvSpPr>
          <p:nvPr/>
        </p:nvSpPr>
        <p:spPr bwMode="auto">
          <a:xfrm>
            <a:off x="8106516" y="5984287"/>
            <a:ext cx="248351" cy="454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5951534" y="4246537"/>
            <a:ext cx="576263" cy="346693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5341938" y="4246537"/>
            <a:ext cx="576263" cy="34310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5951536" y="5074117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5341937" y="5065885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grpSp>
        <p:nvGrpSpPr>
          <p:cNvPr id="4" name="Group 197"/>
          <p:cNvGrpSpPr>
            <a:grpSpLocks/>
          </p:cNvGrpSpPr>
          <p:nvPr/>
        </p:nvGrpSpPr>
        <p:grpSpPr bwMode="auto">
          <a:xfrm>
            <a:off x="2468563" y="1589088"/>
            <a:ext cx="2390775" cy="246062"/>
            <a:chOff x="1419" y="1117"/>
            <a:chExt cx="1506" cy="155"/>
          </a:xfrm>
        </p:grpSpPr>
        <p:sp>
          <p:nvSpPr>
            <p:cNvPr id="5" name="Ellipse 5"/>
            <p:cNvSpPr/>
            <p:nvPr/>
          </p:nvSpPr>
          <p:spPr bwMode="auto">
            <a:xfrm>
              <a:off x="1419" y="1149"/>
              <a:ext cx="261" cy="1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>
                  <a:solidFill>
                    <a:srgbClr val="FFFFFF"/>
                  </a:solidFill>
                  <a:cs typeface="Arial" charset="0"/>
                </a:rPr>
                <a:t>S</a:t>
              </a:r>
            </a:p>
          </p:txBody>
        </p:sp>
        <p:sp>
          <p:nvSpPr>
            <p:cNvPr id="16877" name="Text Box 210"/>
            <p:cNvSpPr txBox="1">
              <a:spLocks noChangeArrowheads="1"/>
            </p:cNvSpPr>
            <p:nvPr/>
          </p:nvSpPr>
          <p:spPr bwMode="auto">
            <a:xfrm>
              <a:off x="1701" y="1117"/>
              <a:ext cx="122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/>
                <a:t>Admission avec sélection</a:t>
              </a:r>
            </a:p>
          </p:txBody>
        </p:sp>
      </p:grpSp>
      <p:grpSp>
        <p:nvGrpSpPr>
          <p:cNvPr id="13" name="Groupe 12"/>
          <p:cNvGrpSpPr>
            <a:grpSpLocks/>
          </p:cNvGrpSpPr>
          <p:nvPr/>
        </p:nvGrpSpPr>
        <p:grpSpPr bwMode="auto">
          <a:xfrm>
            <a:off x="623888" y="1255713"/>
            <a:ext cx="1198562" cy="5294312"/>
            <a:chOff x="623888" y="1255713"/>
            <a:chExt cx="1198564" cy="5294629"/>
          </a:xfrm>
        </p:grpSpPr>
        <p:grpSp>
          <p:nvGrpSpPr>
            <p:cNvPr id="16824" name="Group 106"/>
            <p:cNvGrpSpPr>
              <a:grpSpLocks/>
            </p:cNvGrpSpPr>
            <p:nvPr/>
          </p:nvGrpSpPr>
          <p:grpSpPr bwMode="auto">
            <a:xfrm>
              <a:off x="623888" y="1255713"/>
              <a:ext cx="1198564" cy="5191125"/>
              <a:chOff x="344" y="791"/>
              <a:chExt cx="755" cy="327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44" y="3796"/>
                <a:ext cx="718" cy="265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L1 santé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8" y="3469"/>
                <a:ext cx="718" cy="28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48" y="3195"/>
                <a:ext cx="718" cy="274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44" y="1438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4" y="2609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44" y="2331"/>
                <a:ext cx="586" cy="278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44" y="2023"/>
                <a:ext cx="509" cy="27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44" y="1731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4" y="791"/>
                <a:ext cx="390" cy="36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4" y="1145"/>
                <a:ext cx="390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4" y="2901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40" y="2532"/>
                <a:ext cx="328" cy="14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Sage-femme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4" y="2263"/>
                <a:ext cx="458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Dentiste Pharmacien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13" y="1370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Généraliste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76" y="791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spécialiste</a:t>
                </a:r>
              </a:p>
            </p:txBody>
          </p:sp>
          <p:sp>
            <p:nvSpPr>
              <p:cNvPr id="31" name="Ellipse 5"/>
              <p:cNvSpPr/>
              <p:nvPr/>
            </p:nvSpPr>
            <p:spPr>
              <a:xfrm>
                <a:off x="567" y="3729"/>
                <a:ext cx="265" cy="103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</p:grpSp>
        <p:sp>
          <p:nvSpPr>
            <p:cNvPr id="15" name="Égal 14"/>
            <p:cNvSpPr/>
            <p:nvPr/>
          </p:nvSpPr>
          <p:spPr>
            <a:xfrm rot="16200000">
              <a:off x="1112834" y="6320150"/>
              <a:ext cx="150821" cy="309563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e 31"/>
          <p:cNvGrpSpPr>
            <a:grpSpLocks/>
          </p:cNvGrpSpPr>
          <p:nvPr/>
        </p:nvGrpSpPr>
        <p:grpSpPr bwMode="auto">
          <a:xfrm>
            <a:off x="1830388" y="2747963"/>
            <a:ext cx="1085850" cy="3854450"/>
            <a:chOff x="1633930" y="2700553"/>
            <a:chExt cx="1084784" cy="3854060"/>
          </a:xfrm>
        </p:grpSpPr>
        <p:grpSp>
          <p:nvGrpSpPr>
            <p:cNvPr id="16786" name="Groupe 22"/>
            <p:cNvGrpSpPr>
              <a:grpSpLocks/>
            </p:cNvGrpSpPr>
            <p:nvPr/>
          </p:nvGrpSpPr>
          <p:grpSpPr bwMode="auto">
            <a:xfrm>
              <a:off x="1633930" y="2700553"/>
              <a:ext cx="1084784" cy="3699065"/>
              <a:chOff x="1633614" y="2700171"/>
              <a:chExt cx="1084783" cy="369943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826698" y="5934583"/>
                <a:ext cx="891699" cy="465021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1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1826698" y="5469362"/>
                <a:ext cx="891699" cy="46680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2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26696" y="5020018"/>
                <a:ext cx="747685" cy="45013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3 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826699" y="4070521"/>
                <a:ext cx="623733" cy="46184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26698" y="4534155"/>
                <a:ext cx="623733" cy="42076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1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642895" y="5020018"/>
                <a:ext cx="183803" cy="137958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Licence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26698" y="3627528"/>
                <a:ext cx="492071" cy="3995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1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826698" y="3155955"/>
                <a:ext cx="492071" cy="47157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2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1826696" y="2700171"/>
                <a:ext cx="492073" cy="4557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3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633614" y="4070521"/>
                <a:ext cx="193082" cy="884398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50" b="1" i="0" dirty="0">
                    <a:solidFill>
                      <a:schemeClr val="bg1"/>
                    </a:solidFill>
                  </a:rPr>
                  <a:t>Master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638277" y="2703436"/>
                <a:ext cx="188419" cy="132367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Doctorat</a:t>
                </a:r>
              </a:p>
            </p:txBody>
          </p:sp>
          <p:sp>
            <p:nvSpPr>
              <p:cNvPr id="46" name="Ellipse 5"/>
              <p:cNvSpPr/>
              <p:nvPr/>
            </p:nvSpPr>
            <p:spPr bwMode="auto">
              <a:xfrm>
                <a:off x="1950570" y="4906490"/>
                <a:ext cx="375991" cy="147665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4" name="Égal 33"/>
            <p:cNvSpPr/>
            <p:nvPr/>
          </p:nvSpPr>
          <p:spPr>
            <a:xfrm rot="16200000">
              <a:off x="2169888" y="6297599"/>
              <a:ext cx="204767" cy="309259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963988" y="6524625"/>
            <a:ext cx="2989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LYCÉE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026275" y="6523038"/>
            <a:ext cx="1952625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ÉCOLES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351213" y="6524625"/>
            <a:ext cx="576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/>
              <a:t>IUT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2388" y="6524625"/>
            <a:ext cx="285750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1" name="Rectangle 50"/>
          <p:cNvSpPr/>
          <p:nvPr/>
        </p:nvSpPr>
        <p:spPr>
          <a:xfrm>
            <a:off x="295275" y="6524625"/>
            <a:ext cx="328613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2" name="Rectangle 51"/>
          <p:cNvSpPr/>
          <p:nvPr/>
        </p:nvSpPr>
        <p:spPr>
          <a:xfrm>
            <a:off x="295275" y="5972175"/>
            <a:ext cx="328613" cy="473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95275" y="5519738"/>
            <a:ext cx="328613" cy="4619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95275" y="50546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2388" y="2281238"/>
            <a:ext cx="571500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5275" y="41402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95275" y="36750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95275" y="320992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5275" y="274637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388" y="1255713"/>
            <a:ext cx="571500" cy="5715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2388" y="1816100"/>
            <a:ext cx="571500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95275" y="46021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388" y="5060950"/>
            <a:ext cx="242887" cy="138588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2388" y="4094163"/>
            <a:ext cx="242887" cy="9747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388" y="2746375"/>
            <a:ext cx="242887" cy="13938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66" name="Group 124"/>
          <p:cNvGrpSpPr>
            <a:grpSpLocks/>
          </p:cNvGrpSpPr>
          <p:nvPr/>
        </p:nvGrpSpPr>
        <p:grpSpPr bwMode="auto">
          <a:xfrm>
            <a:off x="3959225" y="5500688"/>
            <a:ext cx="576263" cy="1023937"/>
            <a:chOff x="2445" y="3465"/>
            <a:chExt cx="363" cy="645"/>
          </a:xfrm>
        </p:grpSpPr>
        <p:sp>
          <p:nvSpPr>
            <p:cNvPr id="67" name="Rectangle 66"/>
            <p:cNvSpPr/>
            <p:nvPr/>
          </p:nvSpPr>
          <p:spPr>
            <a:xfrm>
              <a:off x="2517" y="3768"/>
              <a:ext cx="291" cy="293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16" y="3465"/>
              <a:ext cx="292" cy="306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445" y="3465"/>
              <a:ext cx="72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BTS</a:t>
              </a:r>
            </a:p>
          </p:txBody>
        </p:sp>
        <p:sp>
          <p:nvSpPr>
            <p:cNvPr id="70" name="Ellipse 5"/>
            <p:cNvSpPr/>
            <p:nvPr/>
          </p:nvSpPr>
          <p:spPr>
            <a:xfrm>
              <a:off x="2560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71" name="Group 180"/>
          <p:cNvGrpSpPr>
            <a:grpSpLocks/>
          </p:cNvGrpSpPr>
          <p:nvPr/>
        </p:nvGrpSpPr>
        <p:grpSpPr bwMode="auto">
          <a:xfrm>
            <a:off x="6538913" y="4964113"/>
            <a:ext cx="430212" cy="1566862"/>
            <a:chOff x="3982" y="3127"/>
            <a:chExt cx="414" cy="987"/>
          </a:xfrm>
        </p:grpSpPr>
        <p:sp>
          <p:nvSpPr>
            <p:cNvPr id="72" name="Rectangle 71"/>
            <p:cNvSpPr/>
            <p:nvPr/>
          </p:nvSpPr>
          <p:spPr>
            <a:xfrm>
              <a:off x="4016" y="3768"/>
              <a:ext cx="364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16" y="3468"/>
              <a:ext cx="364" cy="3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016" y="3227"/>
              <a:ext cx="364" cy="2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016" y="3127"/>
              <a:ext cx="364" cy="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DCG</a:t>
              </a:r>
            </a:p>
          </p:txBody>
        </p:sp>
        <p:sp>
          <p:nvSpPr>
            <p:cNvPr id="76" name="Ellipse 5"/>
            <p:cNvSpPr/>
            <p:nvPr/>
          </p:nvSpPr>
          <p:spPr>
            <a:xfrm>
              <a:off x="4073" y="4020"/>
              <a:ext cx="250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73" name="Text Box 163"/>
            <p:cNvSpPr txBox="1">
              <a:spLocks noChangeArrowheads="1"/>
            </p:cNvSpPr>
            <p:nvPr/>
          </p:nvSpPr>
          <p:spPr bwMode="auto">
            <a:xfrm rot="-5400000">
              <a:off x="3828" y="3430"/>
              <a:ext cx="722" cy="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100" b="1" i="0"/>
                <a:t>Comptabilité</a:t>
              </a:r>
              <a:br>
                <a:rPr lang="fr-FR" altLang="fr-FR" sz="1100" b="1" i="0"/>
              </a:br>
              <a:r>
                <a:rPr lang="fr-FR" altLang="fr-FR" sz="1100" b="1" i="0"/>
                <a:t>Gestion</a:t>
              </a:r>
            </a:p>
          </p:txBody>
        </p:sp>
      </p:grpSp>
      <p:grpSp>
        <p:nvGrpSpPr>
          <p:cNvPr id="78" name="Group 179"/>
          <p:cNvGrpSpPr>
            <a:grpSpLocks/>
          </p:cNvGrpSpPr>
          <p:nvPr/>
        </p:nvGrpSpPr>
        <p:grpSpPr bwMode="auto">
          <a:xfrm>
            <a:off x="6538913" y="2746375"/>
            <a:ext cx="461962" cy="2232025"/>
            <a:chOff x="3982" y="1730"/>
            <a:chExt cx="444" cy="1406"/>
          </a:xfrm>
        </p:grpSpPr>
        <p:sp>
          <p:nvSpPr>
            <p:cNvPr id="79" name="Rectangle 231"/>
            <p:cNvSpPr/>
            <p:nvPr/>
          </p:nvSpPr>
          <p:spPr>
            <a:xfrm>
              <a:off x="4016" y="2895"/>
              <a:ext cx="364" cy="1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80" name="Rectangle 232"/>
            <p:cNvSpPr/>
            <p:nvPr/>
          </p:nvSpPr>
          <p:spPr>
            <a:xfrm>
              <a:off x="4016" y="2695"/>
              <a:ext cx="364" cy="19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22" y="2315"/>
              <a:ext cx="364" cy="2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22" y="2026"/>
              <a:ext cx="364" cy="2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022" y="1845"/>
              <a:ext cx="364" cy="1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4" name="Rectangle 240"/>
            <p:cNvSpPr/>
            <p:nvPr/>
          </p:nvSpPr>
          <p:spPr>
            <a:xfrm>
              <a:off x="4016" y="2594"/>
              <a:ext cx="364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spc="-70" dirty="0">
                  <a:solidFill>
                    <a:schemeClr val="bg1"/>
                  </a:solidFill>
                </a:rPr>
                <a:t>DSCG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022" y="1730"/>
              <a:ext cx="364" cy="11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DEC</a:t>
              </a:r>
            </a:p>
          </p:txBody>
        </p:sp>
        <p:sp>
          <p:nvSpPr>
            <p:cNvPr id="86" name="Ellipse 5"/>
            <p:cNvSpPr/>
            <p:nvPr/>
          </p:nvSpPr>
          <p:spPr>
            <a:xfrm>
              <a:off x="4086" y="3042"/>
              <a:ext cx="224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87" name="Ellipse 5"/>
            <p:cNvSpPr/>
            <p:nvPr/>
          </p:nvSpPr>
          <p:spPr>
            <a:xfrm>
              <a:off x="4086" y="2520"/>
              <a:ext cx="237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57" name="Text Box 164"/>
            <p:cNvSpPr txBox="1">
              <a:spLocks noChangeArrowheads="1"/>
            </p:cNvSpPr>
            <p:nvPr/>
          </p:nvSpPr>
          <p:spPr bwMode="auto">
            <a:xfrm rot="-5400000">
              <a:off x="3864" y="1970"/>
              <a:ext cx="680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200" b="1" i="0"/>
                <a:t>Expertise comptable</a:t>
              </a:r>
            </a:p>
          </p:txBody>
        </p:sp>
      </p:grpSp>
      <p:grpSp>
        <p:nvGrpSpPr>
          <p:cNvPr id="89" name="Group 194"/>
          <p:cNvGrpSpPr>
            <a:grpSpLocks/>
          </p:cNvGrpSpPr>
          <p:nvPr/>
        </p:nvGrpSpPr>
        <p:grpSpPr bwMode="auto">
          <a:xfrm>
            <a:off x="4721225" y="5500688"/>
            <a:ext cx="576263" cy="1023937"/>
            <a:chOff x="2925" y="3465"/>
            <a:chExt cx="363" cy="645"/>
          </a:xfrm>
        </p:grpSpPr>
        <p:sp>
          <p:nvSpPr>
            <p:cNvPr id="90" name="Rectangle 89"/>
            <p:cNvSpPr/>
            <p:nvPr/>
          </p:nvSpPr>
          <p:spPr>
            <a:xfrm>
              <a:off x="2925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>
                  <a:solidFill>
                    <a:schemeClr val="bg1"/>
                  </a:solidFill>
                </a:rPr>
                <a:t>É</a:t>
              </a:r>
              <a:r>
                <a:rPr lang="fr-FR" sz="1200" b="1" i="0" dirty="0">
                  <a:solidFill>
                    <a:schemeClr val="bg1"/>
                  </a:solidFill>
                </a:rPr>
                <a:t>co</a:t>
              </a:r>
              <a:endParaRPr lang="fr-FR" sz="1200" i="0" dirty="0">
                <a:solidFill>
                  <a:schemeClr val="bg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925" y="3465"/>
              <a:ext cx="363" cy="306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Éco</a:t>
              </a:r>
            </a:p>
          </p:txBody>
        </p:sp>
        <p:sp>
          <p:nvSpPr>
            <p:cNvPr id="92" name="Ellipse 5"/>
            <p:cNvSpPr/>
            <p:nvPr/>
          </p:nvSpPr>
          <p:spPr>
            <a:xfrm>
              <a:off x="2965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195"/>
          <p:cNvGrpSpPr>
            <a:grpSpLocks/>
          </p:cNvGrpSpPr>
          <p:nvPr/>
        </p:nvGrpSpPr>
        <p:grpSpPr bwMode="auto">
          <a:xfrm>
            <a:off x="5338763" y="5500688"/>
            <a:ext cx="576262" cy="1028700"/>
            <a:chOff x="3239" y="3465"/>
            <a:chExt cx="363" cy="648"/>
          </a:xfrm>
        </p:grpSpPr>
        <p:sp>
          <p:nvSpPr>
            <p:cNvPr id="94" name="Rectangle 93"/>
            <p:cNvSpPr/>
            <p:nvPr/>
          </p:nvSpPr>
          <p:spPr>
            <a:xfrm>
              <a:off x="3239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39" y="3465"/>
              <a:ext cx="363" cy="305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  <a:endParaRPr lang="fr-FR" sz="1050" b="1" i="0" dirty="0">
                <a:solidFill>
                  <a:schemeClr val="bg1"/>
                </a:solidFill>
              </a:endParaRPr>
            </a:p>
          </p:txBody>
        </p:sp>
        <p:sp>
          <p:nvSpPr>
            <p:cNvPr id="96" name="Ellipse 5"/>
            <p:cNvSpPr/>
            <p:nvPr/>
          </p:nvSpPr>
          <p:spPr>
            <a:xfrm>
              <a:off x="3311" y="4019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97" name="Group 196"/>
          <p:cNvGrpSpPr>
            <a:grpSpLocks/>
          </p:cNvGrpSpPr>
          <p:nvPr/>
        </p:nvGrpSpPr>
        <p:grpSpPr bwMode="auto">
          <a:xfrm>
            <a:off x="5951538" y="5505450"/>
            <a:ext cx="577850" cy="1025525"/>
            <a:chOff x="3693" y="3468"/>
            <a:chExt cx="363" cy="646"/>
          </a:xfrm>
        </p:grpSpPr>
        <p:sp>
          <p:nvSpPr>
            <p:cNvPr id="98" name="Rectangle 97"/>
            <p:cNvSpPr/>
            <p:nvPr/>
          </p:nvSpPr>
          <p:spPr>
            <a:xfrm>
              <a:off x="3693" y="3769"/>
              <a:ext cx="363" cy="29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693" y="3468"/>
              <a:ext cx="363" cy="3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</a:p>
          </p:txBody>
        </p:sp>
        <p:sp>
          <p:nvSpPr>
            <p:cNvPr id="100" name="Ellipse 5"/>
            <p:cNvSpPr/>
            <p:nvPr/>
          </p:nvSpPr>
          <p:spPr>
            <a:xfrm>
              <a:off x="3773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232"/>
          <p:cNvGrpSpPr>
            <a:grpSpLocks/>
          </p:cNvGrpSpPr>
          <p:nvPr/>
        </p:nvGrpSpPr>
        <p:grpSpPr bwMode="auto">
          <a:xfrm>
            <a:off x="6948488" y="4117975"/>
            <a:ext cx="506412" cy="2413000"/>
            <a:chOff x="4313" y="2594"/>
            <a:chExt cx="415" cy="1520"/>
          </a:xfrm>
        </p:grpSpPr>
        <p:sp>
          <p:nvSpPr>
            <p:cNvPr id="102" name="Rectangle 231"/>
            <p:cNvSpPr>
              <a:spLocks noChangeArrowheads="1"/>
            </p:cNvSpPr>
            <p:nvPr/>
          </p:nvSpPr>
          <p:spPr bwMode="auto">
            <a:xfrm>
              <a:off x="4377" y="3770"/>
              <a:ext cx="351" cy="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i="0"/>
            </a:p>
          </p:txBody>
        </p:sp>
        <p:sp>
          <p:nvSpPr>
            <p:cNvPr id="103" name="Rectangle 232"/>
            <p:cNvSpPr>
              <a:spLocks noChangeArrowheads="1"/>
            </p:cNvSpPr>
            <p:nvPr/>
          </p:nvSpPr>
          <p:spPr bwMode="auto">
            <a:xfrm>
              <a:off x="4377" y="3452"/>
              <a:ext cx="351" cy="3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4" name="Rectangle 232"/>
            <p:cNvSpPr>
              <a:spLocks noChangeArrowheads="1"/>
            </p:cNvSpPr>
            <p:nvPr/>
          </p:nvSpPr>
          <p:spPr bwMode="auto">
            <a:xfrm>
              <a:off x="4377" y="3151"/>
              <a:ext cx="351" cy="3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5" name="Rectangle 232"/>
            <p:cNvSpPr>
              <a:spLocks noChangeArrowheads="1"/>
            </p:cNvSpPr>
            <p:nvPr/>
          </p:nvSpPr>
          <p:spPr bwMode="auto">
            <a:xfrm>
              <a:off x="4377" y="2891"/>
              <a:ext cx="351" cy="2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6" name="Rectangle 232"/>
            <p:cNvSpPr>
              <a:spLocks noChangeArrowheads="1"/>
            </p:cNvSpPr>
            <p:nvPr/>
          </p:nvSpPr>
          <p:spPr bwMode="auto">
            <a:xfrm>
              <a:off x="4377" y="2707"/>
              <a:ext cx="351" cy="18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7" name="Rectangle 240"/>
            <p:cNvSpPr/>
            <p:nvPr/>
          </p:nvSpPr>
          <p:spPr>
            <a:xfrm>
              <a:off x="4377" y="2594"/>
              <a:ext cx="351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</a:rPr>
                <a:t>Diplômes d’écoles</a:t>
              </a:r>
            </a:p>
          </p:txBody>
        </p:sp>
        <p:sp>
          <p:nvSpPr>
            <p:cNvPr id="16699" name="Text Box 167"/>
            <p:cNvSpPr txBox="1">
              <a:spLocks noChangeArrowheads="1"/>
            </p:cNvSpPr>
            <p:nvPr/>
          </p:nvSpPr>
          <p:spPr bwMode="auto">
            <a:xfrm rot="-5400000">
              <a:off x="3848" y="3229"/>
              <a:ext cx="1270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400" b="1" i="0"/>
                <a:t>Grandes écoles</a:t>
              </a:r>
              <a:r>
                <a:rPr lang="fr-FR" altLang="fr-FR" sz="1200" b="1"/>
                <a:t> </a:t>
              </a:r>
              <a:r>
                <a:rPr lang="fr-FR" altLang="fr-FR" sz="1200"/>
                <a:t>post-bac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i="0"/>
                <a:t>Ingénieurs, commerce, arts, IEP</a:t>
              </a:r>
            </a:p>
          </p:txBody>
        </p:sp>
        <p:sp>
          <p:nvSpPr>
            <p:cNvPr id="109" name="Ellipse 5"/>
            <p:cNvSpPr/>
            <p:nvPr/>
          </p:nvSpPr>
          <p:spPr>
            <a:xfrm>
              <a:off x="4445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/>
                <a:t>S</a:t>
              </a:r>
              <a:endParaRPr lang="fr-FR" sz="900" i="0" dirty="0"/>
            </a:p>
          </p:txBody>
        </p:sp>
      </p:grpSp>
      <p:grpSp>
        <p:nvGrpSpPr>
          <p:cNvPr id="110" name="Groupe 60"/>
          <p:cNvGrpSpPr>
            <a:grpSpLocks/>
          </p:cNvGrpSpPr>
          <p:nvPr/>
        </p:nvGrpSpPr>
        <p:grpSpPr bwMode="auto">
          <a:xfrm>
            <a:off x="7464425" y="4117975"/>
            <a:ext cx="347663" cy="2405063"/>
            <a:chOff x="7622911" y="4117976"/>
            <a:chExt cx="276229" cy="2405063"/>
          </a:xfrm>
        </p:grpSpPr>
        <p:sp>
          <p:nvSpPr>
            <p:cNvPr id="111" name="Rectangle 232"/>
            <p:cNvSpPr>
              <a:spLocks noChangeArrowheads="1"/>
            </p:cNvSpPr>
            <p:nvPr/>
          </p:nvSpPr>
          <p:spPr bwMode="auto">
            <a:xfrm>
              <a:off x="7644307" y="4999235"/>
              <a:ext cx="251621" cy="48081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grpSp>
          <p:nvGrpSpPr>
            <p:cNvPr id="16661" name="Group 265"/>
            <p:cNvGrpSpPr>
              <a:grpSpLocks/>
            </p:cNvGrpSpPr>
            <p:nvPr/>
          </p:nvGrpSpPr>
          <p:grpSpPr bwMode="auto">
            <a:xfrm>
              <a:off x="7622911" y="4117976"/>
              <a:ext cx="276229" cy="2405063"/>
              <a:chOff x="4753" y="2594"/>
              <a:chExt cx="174" cy="1515"/>
            </a:xfrm>
          </p:grpSpPr>
          <p:sp>
            <p:nvSpPr>
              <p:cNvPr id="113" name="Rectangle 231"/>
              <p:cNvSpPr>
                <a:spLocks noChangeArrowheads="1"/>
              </p:cNvSpPr>
              <p:nvPr/>
            </p:nvSpPr>
            <p:spPr bwMode="auto">
              <a:xfrm>
                <a:off x="4767" y="3770"/>
                <a:ext cx="159" cy="286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i="0"/>
              </a:p>
            </p:txBody>
          </p:sp>
          <p:sp>
            <p:nvSpPr>
              <p:cNvPr id="114" name="Rectangle 232"/>
              <p:cNvSpPr>
                <a:spLocks noChangeArrowheads="1"/>
              </p:cNvSpPr>
              <p:nvPr/>
            </p:nvSpPr>
            <p:spPr bwMode="auto">
              <a:xfrm>
                <a:off x="4767" y="3452"/>
                <a:ext cx="159" cy="31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5" name="Rectangle 232"/>
              <p:cNvSpPr>
                <a:spLocks noChangeArrowheads="1"/>
              </p:cNvSpPr>
              <p:nvPr/>
            </p:nvSpPr>
            <p:spPr bwMode="auto">
              <a:xfrm>
                <a:off x="4766" y="2887"/>
                <a:ext cx="159" cy="26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6" name="Rectangle 232"/>
              <p:cNvSpPr>
                <a:spLocks noChangeArrowheads="1"/>
              </p:cNvSpPr>
              <p:nvPr/>
            </p:nvSpPr>
            <p:spPr bwMode="auto">
              <a:xfrm>
                <a:off x="4766" y="2707"/>
                <a:ext cx="159" cy="18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7" name="Rectangle 240"/>
              <p:cNvSpPr/>
              <p:nvPr/>
            </p:nvSpPr>
            <p:spPr>
              <a:xfrm>
                <a:off x="4765" y="2594"/>
                <a:ext cx="161" cy="11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lIns="0" tIns="36000" rIns="0" bIns="36000" anchor="ctr"/>
              <a:lstStyle/>
              <a:p>
                <a:pPr algn="ctr" eaLnBrk="1" hangingPunct="1">
                  <a:defRPr/>
                </a:pPr>
                <a:r>
                  <a:rPr lang="fr-FR" sz="800" b="1" dirty="0">
                    <a:solidFill>
                      <a:schemeClr val="bg1"/>
                    </a:solidFill>
                    <a:cs typeface="Arial" charset="0"/>
                  </a:rPr>
                  <a:t>DEA</a:t>
                </a:r>
                <a:endParaRPr lang="fr-FR" sz="800" b="1" i="0" dirty="0">
                  <a:solidFill>
                    <a:schemeClr val="bg1"/>
                  </a:solidFill>
                  <a:cs typeface="Arial" charset="0"/>
                </a:endParaRPr>
              </a:p>
            </p:txBody>
          </p:sp>
          <p:sp>
            <p:nvSpPr>
              <p:cNvPr id="118" name="Ellipse 5"/>
              <p:cNvSpPr/>
              <p:nvPr/>
            </p:nvSpPr>
            <p:spPr>
              <a:xfrm>
                <a:off x="4781" y="4020"/>
                <a:ext cx="136" cy="8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Text Box 203"/>
              <p:cNvSpPr txBox="1">
                <a:spLocks noChangeArrowheads="1"/>
              </p:cNvSpPr>
              <p:nvPr/>
            </p:nvSpPr>
            <p:spPr bwMode="auto">
              <a:xfrm rot="16200000">
                <a:off x="4454" y="3275"/>
                <a:ext cx="77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fr-FR" altLang="fr-FR" sz="1200" b="1" i="0" spc="150" dirty="0">
                    <a:solidFill>
                      <a:schemeClr val="bg1"/>
                    </a:solidFill>
                  </a:rPr>
                  <a:t>Architecture</a:t>
                </a:r>
              </a:p>
            </p:txBody>
          </p:sp>
        </p:grpSp>
      </p:grpSp>
      <p:grpSp>
        <p:nvGrpSpPr>
          <p:cNvPr id="121" name="Group 246"/>
          <p:cNvGrpSpPr>
            <a:grpSpLocks/>
          </p:cNvGrpSpPr>
          <p:nvPr/>
        </p:nvGrpSpPr>
        <p:grpSpPr bwMode="auto">
          <a:xfrm>
            <a:off x="3351213" y="5500688"/>
            <a:ext cx="576262" cy="1030287"/>
            <a:chOff x="2062" y="3465"/>
            <a:chExt cx="363" cy="649"/>
          </a:xfrm>
        </p:grpSpPr>
        <p:sp>
          <p:nvSpPr>
            <p:cNvPr id="122" name="Rectangle 121"/>
            <p:cNvSpPr/>
            <p:nvPr/>
          </p:nvSpPr>
          <p:spPr>
            <a:xfrm>
              <a:off x="2151" y="3768"/>
              <a:ext cx="274" cy="293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151" y="3465"/>
              <a:ext cx="274" cy="306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062" y="3465"/>
              <a:ext cx="89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5" name="Ellipse 5"/>
            <p:cNvSpPr/>
            <p:nvPr/>
          </p:nvSpPr>
          <p:spPr>
            <a:xfrm>
              <a:off x="2192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e 125"/>
          <p:cNvGrpSpPr>
            <a:grpSpLocks/>
          </p:cNvGrpSpPr>
          <p:nvPr/>
        </p:nvGrpSpPr>
        <p:grpSpPr bwMode="auto">
          <a:xfrm>
            <a:off x="3349625" y="4937125"/>
            <a:ext cx="1185863" cy="563563"/>
            <a:chOff x="3349627" y="4937125"/>
            <a:chExt cx="1185863" cy="563563"/>
          </a:xfrm>
        </p:grpSpPr>
        <p:grpSp>
          <p:nvGrpSpPr>
            <p:cNvPr id="16636" name="Group 249"/>
            <p:cNvGrpSpPr>
              <a:grpSpLocks/>
            </p:cNvGrpSpPr>
            <p:nvPr/>
          </p:nvGrpSpPr>
          <p:grpSpPr bwMode="auto">
            <a:xfrm>
              <a:off x="3349627" y="4937125"/>
              <a:ext cx="1185863" cy="520700"/>
              <a:chOff x="2061" y="3110"/>
              <a:chExt cx="747" cy="328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2062" y="3226"/>
                <a:ext cx="746" cy="212"/>
              </a:xfrm>
              <a:prstGeom prst="rect">
                <a:avLst/>
              </a:prstGeom>
              <a:solidFill>
                <a:srgbClr val="39DB4C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2061" y="3110"/>
                <a:ext cx="747" cy="11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Licence professionnelle</a:t>
                </a:r>
              </a:p>
            </p:txBody>
          </p:sp>
        </p:grpSp>
        <p:sp>
          <p:nvSpPr>
            <p:cNvPr id="128" name="Ellipse 5"/>
            <p:cNvSpPr/>
            <p:nvPr/>
          </p:nvSpPr>
          <p:spPr>
            <a:xfrm>
              <a:off x="3786188" y="5351463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6445" name="Rectangle 256"/>
          <p:cNvSpPr>
            <a:spLocks noChangeArrowheads="1"/>
          </p:cNvSpPr>
          <p:nvPr/>
        </p:nvSpPr>
        <p:spPr bwMode="auto">
          <a:xfrm>
            <a:off x="8370888" y="4962525"/>
            <a:ext cx="3317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46" name="Rectangle 257"/>
          <p:cNvSpPr>
            <a:spLocks noChangeArrowheads="1"/>
          </p:cNvSpPr>
          <p:nvPr/>
        </p:nvSpPr>
        <p:spPr bwMode="auto">
          <a:xfrm>
            <a:off x="8370888" y="4545013"/>
            <a:ext cx="331787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grpSp>
        <p:nvGrpSpPr>
          <p:cNvPr id="133" name="Groupe 59"/>
          <p:cNvGrpSpPr>
            <a:grpSpLocks/>
          </p:cNvGrpSpPr>
          <p:nvPr/>
        </p:nvGrpSpPr>
        <p:grpSpPr bwMode="auto">
          <a:xfrm>
            <a:off x="7802563" y="4117975"/>
            <a:ext cx="550862" cy="2427288"/>
            <a:chOff x="7906979" y="4118563"/>
            <a:chExt cx="558008" cy="2427486"/>
          </a:xfrm>
        </p:grpSpPr>
        <p:sp>
          <p:nvSpPr>
            <p:cNvPr id="134" name="Rectangle 231"/>
            <p:cNvSpPr>
              <a:spLocks noChangeArrowheads="1"/>
            </p:cNvSpPr>
            <p:nvPr/>
          </p:nvSpPr>
          <p:spPr bwMode="auto">
            <a:xfrm>
              <a:off x="7962935" y="5984875"/>
              <a:ext cx="252144" cy="454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35" name="Rectangle 232"/>
            <p:cNvSpPr>
              <a:spLocks noChangeArrowheads="1"/>
            </p:cNvSpPr>
            <p:nvPr/>
          </p:nvSpPr>
          <p:spPr bwMode="auto">
            <a:xfrm>
              <a:off x="7962935" y="5480050"/>
              <a:ext cx="252144" cy="5064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6" name="Rectangle 232"/>
            <p:cNvSpPr>
              <a:spLocks noChangeArrowheads="1"/>
            </p:cNvSpPr>
            <p:nvPr/>
          </p:nvSpPr>
          <p:spPr bwMode="auto">
            <a:xfrm>
              <a:off x="7962935" y="5085630"/>
              <a:ext cx="252144" cy="3944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8" name="Rectangle 232"/>
            <p:cNvSpPr>
              <a:spLocks noChangeArrowheads="1"/>
            </p:cNvSpPr>
            <p:nvPr/>
          </p:nvSpPr>
          <p:spPr bwMode="auto">
            <a:xfrm>
              <a:off x="7962935" y="4297364"/>
              <a:ext cx="252144" cy="2958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9" name="Rectangle 240"/>
            <p:cNvSpPr/>
            <p:nvPr/>
          </p:nvSpPr>
          <p:spPr>
            <a:xfrm>
              <a:off x="7962935" y="4118563"/>
              <a:ext cx="252144" cy="1787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DNSEP</a:t>
              </a:r>
            </a:p>
          </p:txBody>
        </p:sp>
        <p:sp>
          <p:nvSpPr>
            <p:cNvPr id="144" name="Rectangle 240"/>
            <p:cNvSpPr/>
            <p:nvPr/>
          </p:nvSpPr>
          <p:spPr>
            <a:xfrm>
              <a:off x="7962935" y="4941168"/>
              <a:ext cx="252144" cy="14446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DNAT</a:t>
              </a:r>
            </a:p>
          </p:txBody>
        </p:sp>
        <p:sp>
          <p:nvSpPr>
            <p:cNvPr id="145" name="Rectangle 240"/>
            <p:cNvSpPr/>
            <p:nvPr/>
          </p:nvSpPr>
          <p:spPr>
            <a:xfrm>
              <a:off x="8212861" y="4134567"/>
              <a:ext cx="252126" cy="15001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700" b="1" i="0" dirty="0">
                  <a:solidFill>
                    <a:schemeClr val="bg1"/>
                  </a:solidFill>
                  <a:cs typeface="Arial" charset="0"/>
                </a:rPr>
                <a:t>DSAA</a:t>
              </a:r>
            </a:p>
          </p:txBody>
        </p:sp>
        <p:sp>
          <p:nvSpPr>
            <p:cNvPr id="16632" name="Rectangle 228"/>
            <p:cNvSpPr>
              <a:spLocks noChangeArrowheads="1"/>
            </p:cNvSpPr>
            <p:nvPr/>
          </p:nvSpPr>
          <p:spPr bwMode="auto">
            <a:xfrm>
              <a:off x="7906979" y="4537075"/>
              <a:ext cx="4079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600" b="1" i="0">
                  <a:solidFill>
                    <a:schemeClr val="bg1"/>
                  </a:solidFill>
                </a:rPr>
                <a:t>DSAA</a:t>
              </a:r>
            </a:p>
          </p:txBody>
        </p:sp>
        <p:sp>
          <p:nvSpPr>
            <p:cNvPr id="140" name="Ellipse 5"/>
            <p:cNvSpPr/>
            <p:nvPr/>
          </p:nvSpPr>
          <p:spPr>
            <a:xfrm>
              <a:off x="8028363" y="6396831"/>
              <a:ext cx="373427" cy="149218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49" name="Rectangle 148"/>
          <p:cNvSpPr/>
          <p:nvPr/>
        </p:nvSpPr>
        <p:spPr>
          <a:xfrm>
            <a:off x="623888" y="6523038"/>
            <a:ext cx="2662237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UNIVERSITÉ</a:t>
            </a:r>
          </a:p>
        </p:txBody>
      </p:sp>
      <p:grpSp>
        <p:nvGrpSpPr>
          <p:cNvPr id="150" name="Groupe 149"/>
          <p:cNvGrpSpPr>
            <a:grpSpLocks/>
          </p:cNvGrpSpPr>
          <p:nvPr/>
        </p:nvGrpSpPr>
        <p:grpSpPr bwMode="auto">
          <a:xfrm>
            <a:off x="4721225" y="3213100"/>
            <a:ext cx="1806575" cy="2343150"/>
            <a:chOff x="4721226" y="3695701"/>
            <a:chExt cx="1806576" cy="1860550"/>
          </a:xfrm>
        </p:grpSpPr>
        <p:grpSp>
          <p:nvGrpSpPr>
            <p:cNvPr id="16579" name="Group 197"/>
            <p:cNvGrpSpPr>
              <a:grpSpLocks/>
            </p:cNvGrpSpPr>
            <p:nvPr/>
          </p:nvGrpSpPr>
          <p:grpSpPr bwMode="auto">
            <a:xfrm>
              <a:off x="4721226" y="3695701"/>
              <a:ext cx="1806576" cy="1860550"/>
              <a:chOff x="2925" y="2328"/>
              <a:chExt cx="1138" cy="1172"/>
            </a:xfrm>
          </p:grpSpPr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3700" y="2559"/>
                <a:ext cx="363" cy="2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925" y="3255"/>
                <a:ext cx="363" cy="196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2925" y="2845"/>
                <a:ext cx="363" cy="170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tx1"/>
                    </a:solidFill>
                  </a:rPr>
                  <a:t/>
                </a:r>
                <a:br>
                  <a:rPr lang="fr-FR" sz="800" b="1" i="0" dirty="0">
                    <a:solidFill>
                      <a:schemeClr val="tx1"/>
                    </a:solidFill>
                  </a:rPr>
                </a:br>
                <a:endParaRPr lang="fr-FR" sz="8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925" y="3013"/>
                <a:ext cx="363" cy="242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3700" y="2423"/>
                <a:ext cx="363" cy="13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60" name="Ellipse 5"/>
              <p:cNvSpPr/>
              <p:nvPr/>
            </p:nvSpPr>
            <p:spPr>
              <a:xfrm>
                <a:off x="3781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2" name="Ellipse 5"/>
              <p:cNvSpPr/>
              <p:nvPr/>
            </p:nvSpPr>
            <p:spPr>
              <a:xfrm>
                <a:off x="3006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3700" y="2328"/>
                <a:ext cx="363" cy="10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</a:t>
                </a:r>
              </a:p>
            </p:txBody>
          </p:sp>
          <p:sp>
            <p:nvSpPr>
              <p:cNvPr id="161" name="Ellipse 5"/>
              <p:cNvSpPr/>
              <p:nvPr/>
            </p:nvSpPr>
            <p:spPr>
              <a:xfrm>
                <a:off x="3395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2925" y="2781"/>
                <a:ext cx="1138" cy="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Diplômes de Grandes Ecoles</a:t>
                </a:r>
              </a:p>
            </p:txBody>
          </p:sp>
        </p:grpSp>
        <p:sp>
          <p:nvSpPr>
            <p:cNvPr id="152" name="Text Box 163"/>
            <p:cNvSpPr txBox="1">
              <a:spLocks noChangeArrowheads="1"/>
            </p:cNvSpPr>
            <p:nvPr/>
          </p:nvSpPr>
          <p:spPr bwMode="auto">
            <a:xfrm rot="16200000">
              <a:off x="5904368" y="3985472"/>
              <a:ext cx="670605" cy="252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fr-FR" altLang="fr-FR" sz="1050" b="1" i="0" dirty="0">
                  <a:solidFill>
                    <a:schemeClr val="bg1"/>
                  </a:solidFill>
                </a:rPr>
                <a:t>Vétérinaire</a:t>
              </a:r>
            </a:p>
          </p:txBody>
        </p:sp>
      </p:grpSp>
      <p:grpSp>
        <p:nvGrpSpPr>
          <p:cNvPr id="164" name="Groupe 56"/>
          <p:cNvGrpSpPr>
            <a:grpSpLocks/>
          </p:cNvGrpSpPr>
          <p:nvPr/>
        </p:nvGrpSpPr>
        <p:grpSpPr bwMode="auto">
          <a:xfrm>
            <a:off x="8739188" y="4117975"/>
            <a:ext cx="236537" cy="2413000"/>
            <a:chOff x="8610330" y="4118888"/>
            <a:chExt cx="365156" cy="2412097"/>
          </a:xfrm>
        </p:grpSpPr>
        <p:sp>
          <p:nvSpPr>
            <p:cNvPr id="165" name="Rectangle 231"/>
            <p:cNvSpPr>
              <a:spLocks noChangeArrowheads="1"/>
            </p:cNvSpPr>
            <p:nvPr/>
          </p:nvSpPr>
          <p:spPr bwMode="auto">
            <a:xfrm>
              <a:off x="8610331" y="5972254"/>
              <a:ext cx="359577" cy="46666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66" name="Rectangle 232"/>
            <p:cNvSpPr>
              <a:spLocks noChangeArrowheads="1"/>
            </p:cNvSpPr>
            <p:nvPr/>
          </p:nvSpPr>
          <p:spPr bwMode="auto">
            <a:xfrm>
              <a:off x="8610331" y="5480195"/>
              <a:ext cx="359577" cy="5142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7" name="Rectangle 232"/>
            <p:cNvSpPr>
              <a:spLocks noChangeArrowheads="1"/>
            </p:cNvSpPr>
            <p:nvPr/>
          </p:nvSpPr>
          <p:spPr bwMode="auto">
            <a:xfrm>
              <a:off x="8610331" y="4583377"/>
              <a:ext cx="359577" cy="41606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8" name="Rectangle 232"/>
            <p:cNvSpPr>
              <a:spLocks noChangeArrowheads="1"/>
            </p:cNvSpPr>
            <p:nvPr/>
          </p:nvSpPr>
          <p:spPr bwMode="auto">
            <a:xfrm>
              <a:off x="8610331" y="4207982"/>
              <a:ext cx="359577" cy="37380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9" name="Ellipse 5"/>
            <p:cNvSpPr/>
            <p:nvPr/>
          </p:nvSpPr>
          <p:spPr>
            <a:xfrm>
              <a:off x="8681928" y="6381774"/>
              <a:ext cx="216383" cy="1492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  <p:sp>
          <p:nvSpPr>
            <p:cNvPr id="170" name="Rectangle 232"/>
            <p:cNvSpPr>
              <a:spLocks noChangeArrowheads="1"/>
            </p:cNvSpPr>
            <p:nvPr/>
          </p:nvSpPr>
          <p:spPr bwMode="auto">
            <a:xfrm>
              <a:off x="8610331" y="5002423"/>
              <a:ext cx="359577" cy="4777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8884290" y="5395277"/>
              <a:ext cx="82735" cy="154164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i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8610331" y="4118888"/>
              <a:ext cx="365155" cy="89388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endParaRPr lang="fr-FR" sz="800" b="1" i="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6578" name="Text Box 264"/>
            <p:cNvSpPr txBox="1">
              <a:spLocks noChangeArrowheads="1"/>
            </p:cNvSpPr>
            <p:nvPr/>
          </p:nvSpPr>
          <p:spPr bwMode="auto">
            <a:xfrm rot="-5400000">
              <a:off x="7595261" y="5210897"/>
              <a:ext cx="2230642" cy="2005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b="1" i="0"/>
                <a:t>Diplômes d’écoles </a:t>
              </a:r>
              <a:r>
                <a:rPr lang="fr-FR" altLang="fr-FR" sz="1000" i="0"/>
                <a:t>:</a:t>
              </a:r>
              <a:r>
                <a:rPr lang="fr-FR" altLang="fr-FR" sz="800" i="0"/>
                <a:t> </a:t>
              </a:r>
              <a:r>
                <a:rPr lang="fr-FR" altLang="fr-FR" sz="800"/>
                <a:t>tourisme, communication…</a:t>
              </a:r>
              <a:endParaRPr lang="fr-FR" altLang="fr-FR" sz="800" i="0"/>
            </a:p>
          </p:txBody>
        </p:sp>
      </p:grpSp>
      <p:grpSp>
        <p:nvGrpSpPr>
          <p:cNvPr id="175" name="Groupe 174"/>
          <p:cNvGrpSpPr>
            <a:grpSpLocks/>
          </p:cNvGrpSpPr>
          <p:nvPr/>
        </p:nvGrpSpPr>
        <p:grpSpPr bwMode="auto">
          <a:xfrm>
            <a:off x="8388350" y="4586288"/>
            <a:ext cx="314325" cy="1943100"/>
            <a:chOff x="8264955" y="4586546"/>
            <a:chExt cx="273026" cy="1942842"/>
          </a:xfrm>
        </p:grpSpPr>
        <p:grpSp>
          <p:nvGrpSpPr>
            <p:cNvPr id="16531" name="Groupe 24"/>
            <p:cNvGrpSpPr>
              <a:grpSpLocks/>
            </p:cNvGrpSpPr>
            <p:nvPr/>
          </p:nvGrpSpPr>
          <p:grpSpPr bwMode="auto">
            <a:xfrm>
              <a:off x="8264956" y="4586546"/>
              <a:ext cx="273025" cy="1942842"/>
              <a:chOff x="8264956" y="4586546"/>
              <a:chExt cx="273025" cy="1942842"/>
            </a:xfrm>
          </p:grpSpPr>
          <p:sp>
            <p:nvSpPr>
              <p:cNvPr id="178" name="Rectangle 232"/>
              <p:cNvSpPr>
                <a:spLocks noChangeArrowheads="1"/>
              </p:cNvSpPr>
              <p:nvPr/>
            </p:nvSpPr>
            <p:spPr bwMode="auto">
              <a:xfrm>
                <a:off x="8270533" y="5480094"/>
                <a:ext cx="267447" cy="5016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>
                <a:off x="8270533" y="4713367"/>
                <a:ext cx="267447" cy="28593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 bwMode="auto">
              <a:xfrm>
                <a:off x="8267349" y="4586546"/>
                <a:ext cx="270631" cy="12682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i="0">
                  <a:solidFill>
                    <a:schemeClr val="tx1"/>
                  </a:solidFill>
                  <a:cs typeface="Arial" charset="0"/>
                </a:endParaRP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>
                <a:off x="8267349" y="5984899"/>
                <a:ext cx="270631" cy="45400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i="0">
                  <a:cs typeface="Arial" charset="0"/>
                </a:endParaRPr>
              </a:p>
            </p:txBody>
          </p:sp>
          <p:sp>
            <p:nvSpPr>
              <p:cNvPr id="182" name="Ellipse 181"/>
              <p:cNvSpPr/>
              <p:nvPr/>
            </p:nvSpPr>
            <p:spPr bwMode="auto">
              <a:xfrm>
                <a:off x="8264956" y="6380169"/>
                <a:ext cx="256313" cy="14921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83" name="Rectangle 232"/>
              <p:cNvSpPr>
                <a:spLocks noChangeArrowheads="1"/>
              </p:cNvSpPr>
              <p:nvPr/>
            </p:nvSpPr>
            <p:spPr bwMode="auto">
              <a:xfrm>
                <a:off x="8270534" y="5141972"/>
                <a:ext cx="267446" cy="33812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4" name="Rectangle 240"/>
              <p:cNvSpPr/>
              <p:nvPr/>
            </p:nvSpPr>
            <p:spPr bwMode="auto">
              <a:xfrm>
                <a:off x="8270534" y="4996575"/>
                <a:ext cx="267447" cy="14604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i="0">
                    <a:solidFill>
                      <a:schemeClr val="tx1"/>
                    </a:solidFill>
                    <a:cs typeface="Arial" charset="0"/>
                  </a:rPr>
                  <a:t> </a:t>
                </a:r>
              </a:p>
            </p:txBody>
          </p:sp>
        </p:grpSp>
        <p:sp>
          <p:nvSpPr>
            <p:cNvPr id="177" name="Text Box 252"/>
            <p:cNvSpPr txBox="1">
              <a:spLocks noChangeArrowheads="1"/>
            </p:cNvSpPr>
            <p:nvPr/>
          </p:nvSpPr>
          <p:spPr bwMode="auto">
            <a:xfrm rot="16200000">
              <a:off x="7660597" y="5648044"/>
              <a:ext cx="1455544" cy="246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000" b="1" i="0" spc="-20" dirty="0"/>
                <a:t>Social </a:t>
              </a:r>
              <a:r>
                <a:rPr lang="fr-FR" altLang="fr-FR" sz="1000" b="1" i="0" spc="-20" dirty="0" smtClean="0"/>
                <a:t>  et   paramédical</a:t>
              </a:r>
              <a:endParaRPr lang="fr-FR" altLang="fr-FR" sz="900" b="1" i="0" spc="-20" dirty="0"/>
            </a:p>
          </p:txBody>
        </p:sp>
      </p:grpSp>
      <p:grpSp>
        <p:nvGrpSpPr>
          <p:cNvPr id="185" name="Group 181"/>
          <p:cNvGrpSpPr>
            <a:grpSpLocks/>
          </p:cNvGrpSpPr>
          <p:nvPr/>
        </p:nvGrpSpPr>
        <p:grpSpPr bwMode="auto">
          <a:xfrm>
            <a:off x="2751138" y="4106863"/>
            <a:ext cx="554037" cy="2395537"/>
            <a:chOff x="853" y="2611"/>
            <a:chExt cx="349" cy="1509"/>
          </a:xfrm>
        </p:grpSpPr>
        <p:grpSp>
          <p:nvGrpSpPr>
            <p:cNvPr id="16509" name="Groupe 13"/>
            <p:cNvGrpSpPr>
              <a:grpSpLocks/>
            </p:cNvGrpSpPr>
            <p:nvPr/>
          </p:nvGrpSpPr>
          <p:grpSpPr bwMode="auto">
            <a:xfrm>
              <a:off x="853" y="2611"/>
              <a:ext cx="344" cy="1443"/>
              <a:chOff x="1355679" y="4145648"/>
              <a:chExt cx="545807" cy="2291665"/>
            </a:xfrm>
          </p:grpSpPr>
          <p:sp>
            <p:nvSpPr>
              <p:cNvPr id="189" name="Rectangle 188"/>
              <p:cNvSpPr/>
              <p:nvPr/>
            </p:nvSpPr>
            <p:spPr bwMode="auto">
              <a:xfrm>
                <a:off x="1608102" y="6016463"/>
                <a:ext cx="293384" cy="420850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 bwMode="auto">
              <a:xfrm>
                <a:off x="1608101" y="5540026"/>
                <a:ext cx="293384" cy="47484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 bwMode="auto">
              <a:xfrm>
                <a:off x="1448722" y="5106466"/>
                <a:ext cx="452764" cy="43355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 bwMode="auto">
              <a:xfrm>
                <a:off x="1355680" y="4287379"/>
                <a:ext cx="545806" cy="331332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 bwMode="auto">
              <a:xfrm>
                <a:off x="1355680" y="4620498"/>
                <a:ext cx="545806" cy="420855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 bwMode="auto">
              <a:xfrm>
                <a:off x="1355679" y="4145648"/>
                <a:ext cx="545806" cy="14173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b="1" spc="-90" dirty="0">
                    <a:solidFill>
                      <a:schemeClr val="bg1"/>
                    </a:solidFill>
                  </a:rPr>
                  <a:t>Ingénieur</a:t>
                </a:r>
                <a:endParaRPr lang="fr-FR" sz="900" b="1" i="0" spc="-9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8" name="Ellipse 5"/>
            <p:cNvSpPr/>
            <p:nvPr/>
          </p:nvSpPr>
          <p:spPr bwMode="auto">
            <a:xfrm>
              <a:off x="1007" y="4027"/>
              <a:ext cx="195" cy="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195" name="Rectangle 7"/>
          <p:cNvSpPr>
            <a:spLocks noChangeArrowheads="1"/>
          </p:cNvSpPr>
          <p:nvPr/>
        </p:nvSpPr>
        <p:spPr bwMode="auto">
          <a:xfrm>
            <a:off x="2516188" y="550863"/>
            <a:ext cx="4035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Schéma de l’enseignement </a:t>
            </a:r>
            <a:b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supérieur français</a:t>
            </a:r>
            <a:endParaRPr lang="fr-FR" i="0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456" name="Rectangle 202"/>
          <p:cNvSpPr>
            <a:spLocks noChangeArrowheads="1"/>
          </p:cNvSpPr>
          <p:nvPr/>
        </p:nvSpPr>
        <p:spPr bwMode="auto">
          <a:xfrm>
            <a:off x="8394700" y="4545013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57" name="Rectangle 202"/>
          <p:cNvSpPr>
            <a:spLocks noChangeArrowheads="1"/>
          </p:cNvSpPr>
          <p:nvPr/>
        </p:nvSpPr>
        <p:spPr bwMode="auto">
          <a:xfrm>
            <a:off x="8382000" y="4978400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pic>
        <p:nvPicPr>
          <p:cNvPr id="16458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" name="Rectangle 200"/>
          <p:cNvSpPr/>
          <p:nvPr/>
        </p:nvSpPr>
        <p:spPr bwMode="auto">
          <a:xfrm>
            <a:off x="4594225" y="5500688"/>
            <a:ext cx="127000" cy="94615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</a:rPr>
              <a:t>CPGE</a:t>
            </a:r>
            <a:endParaRPr lang="fr-FR" sz="1100" b="1" i="0" dirty="0">
              <a:solidFill>
                <a:schemeClr val="bg1"/>
              </a:solidFill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5341938" y="4585640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951535" y="4595742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16468" name="Text Box 163"/>
          <p:cNvSpPr txBox="1">
            <a:spLocks noChangeArrowheads="1"/>
          </p:cNvSpPr>
          <p:nvPr/>
        </p:nvSpPr>
        <p:spPr bwMode="auto">
          <a:xfrm rot="-5400000">
            <a:off x="4368800" y="4552950"/>
            <a:ext cx="12811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Commerce - Gestion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2" name="Text Box 163"/>
          <p:cNvSpPr txBox="1">
            <a:spLocks noChangeArrowheads="1"/>
          </p:cNvSpPr>
          <p:nvPr/>
        </p:nvSpPr>
        <p:spPr bwMode="auto">
          <a:xfrm rot="-5400000">
            <a:off x="4989513" y="4560888"/>
            <a:ext cx="12811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Grandes Écoles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5" name="Text Box 163"/>
          <p:cNvSpPr txBox="1">
            <a:spLocks noChangeArrowheads="1"/>
          </p:cNvSpPr>
          <p:nvPr/>
        </p:nvSpPr>
        <p:spPr bwMode="auto">
          <a:xfrm rot="-5400000">
            <a:off x="5599112" y="4594226"/>
            <a:ext cx="12811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Ingénieurs - Vétérinaire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198" name="Ellipse 5"/>
          <p:cNvSpPr/>
          <p:nvPr/>
        </p:nvSpPr>
        <p:spPr bwMode="auto">
          <a:xfrm>
            <a:off x="683568" y="3586530"/>
            <a:ext cx="344340" cy="163503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/>
              <a:t>S</a:t>
            </a:r>
            <a:endParaRPr lang="fr-FR" sz="900" i="0" dirty="0"/>
          </a:p>
        </p:txBody>
      </p:sp>
      <p:sp>
        <p:nvSpPr>
          <p:cNvPr id="210" name="Rectangle 232"/>
          <p:cNvSpPr>
            <a:spLocks noChangeArrowheads="1"/>
          </p:cNvSpPr>
          <p:nvPr/>
        </p:nvSpPr>
        <p:spPr bwMode="auto">
          <a:xfrm>
            <a:off x="7484762" y="3874617"/>
            <a:ext cx="326675" cy="24335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800" b="1" i="0"/>
          </a:p>
        </p:txBody>
      </p:sp>
      <p:sp>
        <p:nvSpPr>
          <p:cNvPr id="211" name="Rectangle 240"/>
          <p:cNvSpPr/>
          <p:nvPr/>
        </p:nvSpPr>
        <p:spPr bwMode="auto">
          <a:xfrm>
            <a:off x="7486348" y="3675064"/>
            <a:ext cx="325089" cy="1995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fr-FR" sz="600" b="1" spc="-20" dirty="0">
                <a:solidFill>
                  <a:schemeClr val="bg1"/>
                </a:solidFill>
                <a:cs typeface="Arial" charset="0"/>
              </a:rPr>
              <a:t>HMONP</a:t>
            </a:r>
            <a:endParaRPr lang="fr-FR" sz="600" b="1" i="0" spc="-2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12" name="Text Box 252"/>
          <p:cNvSpPr txBox="1">
            <a:spLocks noChangeArrowheads="1"/>
          </p:cNvSpPr>
          <p:nvPr/>
        </p:nvSpPr>
        <p:spPr bwMode="auto">
          <a:xfrm rot="16200000">
            <a:off x="7254082" y="562371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Beaux-Arts</a:t>
            </a:r>
            <a:endParaRPr lang="fr-FR" altLang="fr-FR" sz="900" b="1" i="0" spc="-2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8914794" y="4925121"/>
            <a:ext cx="53352" cy="15418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i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15" name="Rectangle 231"/>
          <p:cNvSpPr>
            <a:spLocks noChangeArrowheads="1"/>
          </p:cNvSpPr>
          <p:nvPr/>
        </p:nvSpPr>
        <p:spPr bwMode="auto">
          <a:xfrm>
            <a:off x="8106516" y="5479462"/>
            <a:ext cx="248351" cy="5064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16" name="Rectangle 232"/>
          <p:cNvSpPr>
            <a:spLocks noChangeArrowheads="1"/>
          </p:cNvSpPr>
          <p:nvPr/>
        </p:nvSpPr>
        <p:spPr bwMode="auto">
          <a:xfrm>
            <a:off x="8106516" y="5085042"/>
            <a:ext cx="248345" cy="394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17" name="Rectangle 240"/>
          <p:cNvSpPr/>
          <p:nvPr/>
        </p:nvSpPr>
        <p:spPr bwMode="auto">
          <a:xfrm>
            <a:off x="8106515" y="4940580"/>
            <a:ext cx="248346" cy="14446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fr-FR" sz="500" b="1" i="0" dirty="0">
                <a:solidFill>
                  <a:schemeClr val="bg1"/>
                </a:solidFill>
                <a:cs typeface="Arial" charset="0"/>
              </a:rPr>
              <a:t>DNMADE</a:t>
            </a:r>
          </a:p>
        </p:txBody>
      </p:sp>
      <p:sp>
        <p:nvSpPr>
          <p:cNvPr id="218" name="Rectangle 232"/>
          <p:cNvSpPr>
            <a:spLocks noChangeArrowheads="1"/>
          </p:cNvSpPr>
          <p:nvPr/>
        </p:nvSpPr>
        <p:spPr bwMode="auto">
          <a:xfrm>
            <a:off x="7858171" y="4588875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0" name="Text Box 252"/>
          <p:cNvSpPr txBox="1">
            <a:spLocks noChangeArrowheads="1"/>
          </p:cNvSpPr>
          <p:nvPr/>
        </p:nvSpPr>
        <p:spPr bwMode="auto">
          <a:xfrm rot="16200000">
            <a:off x="7511257" y="561736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Arts</a:t>
            </a:r>
            <a:r>
              <a:rPr lang="fr-FR" altLang="fr-FR" sz="1000" b="1" spc="-20" dirty="0" smtClean="0"/>
              <a:t> </a:t>
            </a:r>
            <a:r>
              <a:rPr lang="fr-FR" altLang="fr-FR" sz="1000" b="1" i="0" spc="-20" dirty="0" smtClean="0"/>
              <a:t>Appliqués</a:t>
            </a:r>
            <a:endParaRPr lang="fr-FR" altLang="fr-FR" sz="900" b="1" i="0" spc="-20" dirty="0"/>
          </a:p>
        </p:txBody>
      </p:sp>
      <p:sp>
        <p:nvSpPr>
          <p:cNvPr id="219" name="Rectangle 232"/>
          <p:cNvSpPr>
            <a:spLocks noChangeArrowheads="1"/>
          </p:cNvSpPr>
          <p:nvPr/>
        </p:nvSpPr>
        <p:spPr bwMode="auto">
          <a:xfrm>
            <a:off x="8106512" y="4592234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1" name="Rectangle 232"/>
          <p:cNvSpPr>
            <a:spLocks noChangeArrowheads="1"/>
          </p:cNvSpPr>
          <p:nvPr/>
        </p:nvSpPr>
        <p:spPr bwMode="auto">
          <a:xfrm>
            <a:off x="8106086" y="4291077"/>
            <a:ext cx="248637" cy="295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8388448" y="4278748"/>
            <a:ext cx="307902" cy="28597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8388350" y="4131646"/>
            <a:ext cx="311568" cy="12683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altLang="fr-FR" sz="600" b="1" i="0" dirty="0">
                <a:solidFill>
                  <a:schemeClr val="bg1"/>
                </a:solidFill>
              </a:rPr>
              <a:t>DE</a:t>
            </a:r>
            <a:endParaRPr lang="fr-FR" sz="1400" i="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933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  <p:bldP spid="205" grpId="0"/>
      <p:bldP spid="212" grpId="0"/>
      <p:bldP spid="2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14"/>
          <p:cNvGrpSpPr>
            <a:grpSpLocks/>
          </p:cNvGrpSpPr>
          <p:nvPr/>
        </p:nvGrpSpPr>
        <p:grpSpPr bwMode="auto">
          <a:xfrm>
            <a:off x="395288" y="5445125"/>
            <a:ext cx="1773237" cy="1084263"/>
            <a:chOff x="431" y="3430"/>
            <a:chExt cx="848" cy="683"/>
          </a:xfrm>
        </p:grpSpPr>
        <p:sp>
          <p:nvSpPr>
            <p:cNvPr id="36911" name="Rectangle 144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45" y="3498"/>
              <a:ext cx="534" cy="27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b="1" i="0" dirty="0" smtClean="0">
                  <a:solidFill>
                    <a:schemeClr val="bg1"/>
                  </a:solidFill>
                </a:rPr>
                <a:t>CPGE</a:t>
              </a:r>
              <a:br>
                <a:rPr lang="fr-FR" altLang="fr-FR" sz="1200" b="1" i="0" dirty="0" smtClean="0">
                  <a:solidFill>
                    <a:schemeClr val="bg1"/>
                  </a:solidFill>
                </a:rPr>
              </a:br>
              <a:r>
                <a:rPr lang="fr-FR" altLang="fr-FR" sz="900" b="1" i="0" dirty="0" smtClean="0">
                  <a:solidFill>
                    <a:schemeClr val="bg1"/>
                  </a:solidFill>
                </a:rPr>
                <a:t>Littéraires</a:t>
              </a:r>
            </a:p>
          </p:txBody>
        </p:sp>
        <p:sp>
          <p:nvSpPr>
            <p:cNvPr id="20" name="Ellipse 5"/>
            <p:cNvSpPr/>
            <p:nvPr/>
          </p:nvSpPr>
          <p:spPr>
            <a:xfrm>
              <a:off x="860" y="3430"/>
              <a:ext cx="298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i="0" dirty="0"/>
                <a:t>S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1" y="3764"/>
              <a:ext cx="307" cy="293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1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31" y="3498"/>
              <a:ext cx="307" cy="27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2</a:t>
              </a:r>
            </a:p>
          </p:txBody>
        </p:sp>
        <p:sp>
          <p:nvSpPr>
            <p:cNvPr id="36915" name="Rectangle 143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45" y="3769"/>
              <a:ext cx="534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b="1" i="0" dirty="0" smtClean="0">
                  <a:solidFill>
                    <a:schemeClr val="bg1"/>
                  </a:solidFill>
                </a:rPr>
                <a:t>CPGE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900" b="1" i="0" dirty="0" smtClean="0">
                  <a:solidFill>
                    <a:schemeClr val="bg1"/>
                  </a:solidFill>
                </a:rPr>
                <a:t>Littéraires</a:t>
              </a:r>
            </a:p>
          </p:txBody>
        </p:sp>
        <p:sp>
          <p:nvSpPr>
            <p:cNvPr id="15" name="Ellipse 5"/>
            <p:cNvSpPr/>
            <p:nvPr/>
          </p:nvSpPr>
          <p:spPr>
            <a:xfrm>
              <a:off x="860" y="4019"/>
              <a:ext cx="298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38915" name="Group 62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44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chemeClr val="tx1"/>
                </a:gs>
                <a:gs pos="100000">
                  <a:srgbClr val="B8A9CB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68" y="119"/>
              <a:ext cx="1603" cy="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b="1">
                  <a:solidFill>
                    <a:srgbClr val="B8A9C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CPGE</a:t>
              </a:r>
              <a:br>
                <a:rPr lang="fr-FR" b="1">
                  <a:solidFill>
                    <a:srgbClr val="B8A9CB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</a:br>
              <a:r>
                <a:rPr lang="fr-FR" sz="28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Littéraires</a:t>
              </a:r>
              <a:endParaRPr lang="fr-FR" sz="28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107950" y="2490788"/>
            <a:ext cx="19431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Français</a:t>
            </a:r>
            <a:endParaRPr lang="fr-FR" altLang="fr-FR" sz="1400">
              <a:solidFill>
                <a:srgbClr val="595959"/>
              </a:solidFill>
            </a:endParaRP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595959"/>
                </a:solidFill>
              </a:rPr>
              <a:t>5h00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200" b="1" i="0"/>
              <a:t> </a:t>
            </a:r>
            <a:r>
              <a:rPr lang="fr-FR" altLang="fr-FR" sz="1400"/>
              <a:t>Histoire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5h00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/>
              <a:t>Philosophie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4h00</a:t>
            </a:r>
            <a:r>
              <a:rPr lang="fr-FR" altLang="fr-FR" sz="1400">
                <a:solidFill>
                  <a:srgbClr val="595959"/>
                </a:solidFill>
              </a:rPr>
              <a:t> 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800"/>
              <a:t> </a:t>
            </a:r>
            <a:r>
              <a:rPr lang="fr-FR" altLang="fr-FR" sz="1400"/>
              <a:t>LV1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4h00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Latin ou Grec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3h00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Géographie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2h00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LV2</a:t>
            </a:r>
            <a:r>
              <a:rPr lang="fr-FR" altLang="fr-FR" sz="1800">
                <a:solidFill>
                  <a:srgbClr val="595959"/>
                </a:solidFill>
              </a:rPr>
              <a:t/>
            </a:r>
            <a:br>
              <a:rPr lang="fr-FR" altLang="fr-FR" sz="18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2h00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EPS 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2h00</a:t>
            </a:r>
          </a:p>
        </p:txBody>
      </p:sp>
      <p:sp>
        <p:nvSpPr>
          <p:cNvPr id="24" name="Rectangle 150"/>
          <p:cNvSpPr>
            <a:spLocks noChangeArrowheads="1"/>
          </p:cNvSpPr>
          <p:nvPr/>
        </p:nvSpPr>
        <p:spPr bwMode="auto">
          <a:xfrm>
            <a:off x="107950" y="1836738"/>
            <a:ext cx="237648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i="0"/>
              <a:t>Au programme de la CPGE Lettres</a:t>
            </a:r>
          </a:p>
        </p:txBody>
      </p:sp>
      <p:graphicFrame>
        <p:nvGraphicFramePr>
          <p:cNvPr id="25663" name="Group 63"/>
          <p:cNvGraphicFramePr>
            <a:graphicFrameLocks noGrp="1"/>
          </p:cNvGraphicFramePr>
          <p:nvPr/>
        </p:nvGraphicFramePr>
        <p:xfrm>
          <a:off x="2613025" y="2000250"/>
          <a:ext cx="6048375" cy="4529137"/>
        </p:xfrm>
        <a:graphic>
          <a:graphicData uri="http://schemas.openxmlformats.org/drawingml/2006/table">
            <a:tbl>
              <a:tblPr/>
              <a:tblGrid>
                <a:gridCol w="9953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38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622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94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Bac admis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année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fr-FR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année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accessibles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36">
                <a:tc rowSpan="8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ES</a:t>
                      </a:r>
                      <a:b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avec un très bon niveau en Lettres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Lettres</a:t>
                      </a:r>
                      <a:b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Hypokhâgne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Lettres Ulm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khâgne classique A/L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Ulm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Lettres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 des Chartes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431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de commerce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option LSH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IEP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CELSA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8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Lettres Lyon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khâgne moderne (ex-LSH)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12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Lyon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Lettres et sc. humaines</a:t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Paris Saclay Anglais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18906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Lettres et sciences sociales</a:t>
                      </a:r>
                      <a:b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Hypokhâgne, puis khâgne B/L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Ulm sciences sociales</a:t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Lyon lettres et sc. humaines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éco.</a:t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Paris Saclay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sociales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ENSAE, ENSAI</a:t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de commerce </a:t>
                      </a:r>
                      <a:r>
                        <a:rPr kumimoji="0" lang="fr-FR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opt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LSH ou éco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IEP</a:t>
                      </a:r>
                      <a:endParaRPr kumimoji="0" lang="fr-F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8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Chartes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 des Chartes</a:t>
                      </a:r>
                      <a:endParaRPr kumimoji="0" lang="fr-F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8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Saint Cyr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 militaire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Saint Cyr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37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CPGE Arts et Design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ENS Paris Saclay </a:t>
                      </a: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Design</a:t>
                      </a:r>
                    </a:p>
                  </a:txBody>
                  <a:tcPr marL="91422" marR="91422" marT="45729" marB="45729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B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5640" name="Text Box 3"/>
          <p:cNvSpPr txBox="1">
            <a:spLocks noChangeArrowheads="1"/>
          </p:cNvSpPr>
          <p:nvPr/>
        </p:nvSpPr>
        <p:spPr bwMode="auto">
          <a:xfrm>
            <a:off x="2484438" y="1614488"/>
            <a:ext cx="59515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5 prépas différentes pour les bacheliers L, ES et S… </a:t>
            </a:r>
          </a:p>
        </p:txBody>
      </p:sp>
      <p:pic>
        <p:nvPicPr>
          <p:cNvPr id="38954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4622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4" grpId="0"/>
      <p:bldP spid="256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14"/>
          <p:cNvGrpSpPr>
            <a:grpSpLocks/>
          </p:cNvGrpSpPr>
          <p:nvPr/>
        </p:nvGrpSpPr>
        <p:grpSpPr bwMode="auto">
          <a:xfrm>
            <a:off x="684213" y="5445125"/>
            <a:ext cx="1366837" cy="1084263"/>
            <a:chOff x="431" y="3430"/>
            <a:chExt cx="861" cy="683"/>
          </a:xfrm>
        </p:grpSpPr>
        <p:sp>
          <p:nvSpPr>
            <p:cNvPr id="37931" name="Rectangle 143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26" y="3765"/>
              <a:ext cx="566" cy="29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b="1" i="0" dirty="0" smtClean="0">
                  <a:solidFill>
                    <a:schemeClr val="bg1"/>
                  </a:solidFill>
                </a:rPr>
                <a:t>CPGE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900" b="1" i="0" dirty="0" smtClean="0">
                  <a:solidFill>
                    <a:schemeClr val="bg1"/>
                  </a:solidFill>
                </a:rPr>
                <a:t>Scientifiques</a:t>
              </a:r>
            </a:p>
          </p:txBody>
        </p:sp>
        <p:sp>
          <p:nvSpPr>
            <p:cNvPr id="37932" name="Rectangle 144">
              <a:hlinkClick r:id="rId2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726" y="3498"/>
              <a:ext cx="566" cy="27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200" b="1" i="0" dirty="0" smtClean="0">
                  <a:solidFill>
                    <a:schemeClr val="bg1"/>
                  </a:solidFill>
                </a:rPr>
                <a:t>CPGE</a:t>
              </a:r>
              <a:br>
                <a:rPr lang="fr-FR" altLang="fr-FR" sz="1200" b="1" i="0" dirty="0" smtClean="0">
                  <a:solidFill>
                    <a:schemeClr val="bg1"/>
                  </a:solidFill>
                </a:rPr>
              </a:br>
              <a:r>
                <a:rPr lang="fr-FR" altLang="fr-FR" sz="900" b="1" i="0" dirty="0" smtClean="0">
                  <a:solidFill>
                    <a:schemeClr val="bg1"/>
                  </a:solidFill>
                </a:rPr>
                <a:t>Scientifiques</a:t>
              </a:r>
            </a:p>
          </p:txBody>
        </p:sp>
        <p:sp>
          <p:nvSpPr>
            <p:cNvPr id="15" name="Ellipse 5"/>
            <p:cNvSpPr/>
            <p:nvPr/>
          </p:nvSpPr>
          <p:spPr>
            <a:xfrm>
              <a:off x="859" y="4019"/>
              <a:ext cx="298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20" name="Ellipse 5"/>
            <p:cNvSpPr/>
            <p:nvPr/>
          </p:nvSpPr>
          <p:spPr>
            <a:xfrm>
              <a:off x="859" y="3430"/>
              <a:ext cx="298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i="0" dirty="0"/>
                <a:t>S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1" y="3764"/>
              <a:ext cx="307" cy="293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1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31" y="3498"/>
              <a:ext cx="307" cy="27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2</a:t>
              </a:r>
            </a:p>
          </p:txBody>
        </p:sp>
      </p:grpSp>
      <p:sp>
        <p:nvSpPr>
          <p:cNvPr id="44" name="AutoShape 83"/>
          <p:cNvSpPr>
            <a:spLocks noChangeArrowheads="1"/>
          </p:cNvSpPr>
          <p:nvPr/>
        </p:nvSpPr>
        <p:spPr bwMode="auto">
          <a:xfrm>
            <a:off x="0" y="0"/>
            <a:ext cx="2743200" cy="1208088"/>
          </a:xfrm>
          <a:prstGeom prst="foldedCorner">
            <a:avLst>
              <a:gd name="adj" fmla="val 12500"/>
            </a:avLst>
          </a:prstGeom>
          <a:gradFill rotWithShape="0">
            <a:gsLst>
              <a:gs pos="0">
                <a:schemeClr val="tx1"/>
              </a:gs>
              <a:gs pos="100000">
                <a:srgbClr val="D2C8DE"/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2945" tIns="41473" rIns="82945" bIns="41473" anchor="ctr"/>
          <a:lstStyle/>
          <a:p>
            <a:pPr defTabSz="407988" eaLnBrk="1" hangingPunct="1">
              <a:defRPr/>
            </a:pPr>
            <a:endParaRPr lang="fr-FR" sz="1600" i="0">
              <a:latin typeface="Tahoma" pitchFamily="34" charset="0"/>
              <a:cs typeface="Arial" charset="0"/>
            </a:endParaRPr>
          </a:p>
        </p:txBody>
      </p:sp>
      <p:sp>
        <p:nvSpPr>
          <p:cNvPr id="45" name="Rectangle 76"/>
          <p:cNvSpPr>
            <a:spLocks noChangeArrowheads="1"/>
          </p:cNvSpPr>
          <p:nvPr/>
        </p:nvSpPr>
        <p:spPr bwMode="auto">
          <a:xfrm>
            <a:off x="107950" y="188913"/>
            <a:ext cx="2544763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defTabSz="407988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b="1">
                <a:solidFill>
                  <a:srgbClr val="B8A9C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CPGE</a:t>
            </a:r>
            <a:br>
              <a:rPr lang="fr-FR" b="1">
                <a:solidFill>
                  <a:srgbClr val="B8A9C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</a:br>
            <a:r>
              <a:rPr lang="fr-FR" sz="2800" b="1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Scientifiques</a:t>
            </a:r>
            <a:endParaRPr lang="fr-FR" sz="2800">
              <a:solidFill>
                <a:srgbClr val="F2F2F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Arial" charset="0"/>
            </a:endParaRPr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539750" y="2066925"/>
            <a:ext cx="1944688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Maths</a:t>
            </a:r>
            <a:endParaRPr lang="fr-FR" altLang="fr-FR" sz="1400">
              <a:solidFill>
                <a:srgbClr val="595959"/>
              </a:solidFill>
            </a:endParaRP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595959"/>
                </a:solidFill>
              </a:rPr>
              <a:t>8h00 à 12h00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200" b="1" i="0"/>
              <a:t> </a:t>
            </a:r>
            <a:r>
              <a:rPr lang="fr-FR" altLang="fr-FR" sz="1400"/>
              <a:t>Physique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6h00 à 8h00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/>
              <a:t>Sciences industrielles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2h00 à 8h30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800"/>
              <a:t> </a:t>
            </a:r>
            <a:r>
              <a:rPr lang="fr-FR" altLang="fr-FR" sz="1400"/>
              <a:t>Chimie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2h00 à 4h00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Informatique 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1h00 à 2h00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Français-philo</a:t>
            </a:r>
            <a:br>
              <a:rPr lang="fr-FR" altLang="fr-FR" sz="1400"/>
            </a:br>
            <a:r>
              <a:rPr lang="fr-FR" altLang="fr-FR" sz="2400" b="1" i="0"/>
              <a:t>. </a:t>
            </a:r>
            <a:r>
              <a:rPr lang="fr-FR" altLang="fr-FR" sz="1400"/>
              <a:t>SVT</a:t>
            </a:r>
            <a:r>
              <a:rPr lang="fr-FR" altLang="fr-FR" sz="1800"/>
              <a:t/>
            </a:r>
            <a:br>
              <a:rPr lang="fr-FR" altLang="fr-FR" sz="1800"/>
            </a:br>
            <a:r>
              <a:rPr lang="fr-FR" altLang="fr-FR" sz="1200">
                <a:solidFill>
                  <a:srgbClr val="595959"/>
                </a:solidFill>
              </a:rPr>
              <a:t>0h00 à 8h00</a:t>
            </a:r>
            <a:endParaRPr lang="fr-FR" altLang="fr-FR" sz="1400"/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LV1</a:t>
            </a:r>
            <a:br>
              <a:rPr lang="fr-FR" altLang="fr-FR" sz="1400"/>
            </a:br>
            <a:r>
              <a:rPr lang="fr-FR" altLang="fr-FR" sz="1200">
                <a:solidFill>
                  <a:srgbClr val="595959"/>
                </a:solidFill>
              </a:rPr>
              <a:t>2h00</a:t>
            </a:r>
            <a:endParaRPr lang="fr-FR" altLang="fr-FR" sz="1400"/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EPS 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2h00</a:t>
            </a:r>
          </a:p>
        </p:txBody>
      </p:sp>
      <p:sp>
        <p:nvSpPr>
          <p:cNvPr id="22" name="Rectangle 150"/>
          <p:cNvSpPr>
            <a:spLocks noChangeArrowheads="1"/>
          </p:cNvSpPr>
          <p:nvPr/>
        </p:nvSpPr>
        <p:spPr bwMode="auto">
          <a:xfrm>
            <a:off x="539750" y="1700213"/>
            <a:ext cx="1585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i="0"/>
              <a:t>Au programme</a:t>
            </a:r>
          </a:p>
        </p:txBody>
      </p:sp>
      <p:graphicFrame>
        <p:nvGraphicFramePr>
          <p:cNvPr id="26681" name="Group 57"/>
          <p:cNvGraphicFramePr>
            <a:graphicFrameLocks noGrp="1"/>
          </p:cNvGraphicFramePr>
          <p:nvPr/>
        </p:nvGraphicFramePr>
        <p:xfrm>
          <a:off x="2668588" y="2246313"/>
          <a:ext cx="5903912" cy="4176712"/>
        </p:xfrm>
        <a:graphic>
          <a:graphicData uri="http://schemas.openxmlformats.org/drawingml/2006/table">
            <a:tbl>
              <a:tblPr/>
              <a:tblGrid>
                <a:gridCol w="895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717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Bac admis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r>
                        <a:rPr kumimoji="0" lang="fr-FR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année</a:t>
                      </a:r>
                      <a:b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 voies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fr-FR" sz="1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</a:t>
                      </a: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année</a:t>
                      </a:r>
                      <a:b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 voies</a:t>
                      </a:r>
                      <a:endParaRPr kumimoji="0" lang="fr-FR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EAE5E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AE5E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Écoles accessibles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14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MPSI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53735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53735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PCSI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53735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PTSI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</a:t>
                      </a: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MP ou MP*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</a:t>
                      </a: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PC ou PC*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53735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PSI ou PSI*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53735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PT ou PT*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ENS Ulm</a:t>
                      </a:r>
                      <a:r>
                        <a:rPr kumimoji="0" lang="fr-F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*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ENS Lyon</a:t>
                      </a:r>
                      <a:r>
                        <a:rPr kumimoji="0" lang="fr-F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*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ENS Cachan</a:t>
                      </a:r>
                      <a:r>
                        <a:rPr kumimoji="0" lang="fr-F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*</a:t>
                      </a:r>
                      <a:endParaRPr kumimoji="0" lang="fr-FR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Polytechnique 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(X)</a:t>
                      </a:r>
                      <a:r>
                        <a:rPr kumimoji="0" lang="fr-F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*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Cc Mines-Ponts</a:t>
                      </a:r>
                      <a:r>
                        <a:rPr kumimoji="0" lang="fr-F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*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Cc Centrale-Supélec</a:t>
                      </a:r>
                      <a:r>
                        <a:rPr kumimoji="0" lang="fr-FR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53735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*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Cc polytechniques</a:t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Cc Travaux publics</a:t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Cc Arts et Métiers</a:t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Écoles militaires </a:t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Concours propres autres écoles</a:t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1200" b="0" i="1" u="none" strike="noStrike" cap="none" normalizeH="0" baseline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STI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TSI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fr-F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TSI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9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BCPST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77933C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fr-FR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77933C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BCPST</a:t>
                      </a: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Écoles vétérinaires</a:t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Écoles Agro-véto </a:t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École Travaux agricoles (ENITA)</a:t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Écoles de chimie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Écoles de géologie-</a:t>
                      </a:r>
                      <a:r>
                        <a:rPr kumimoji="0" lang="fr-FR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environnement</a:t>
                      </a: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 ENS Ulm, Lyon, Cachan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688" marB="45688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6660" name="Text Box 3"/>
          <p:cNvSpPr txBox="1">
            <a:spLocks noChangeArrowheads="1"/>
          </p:cNvSpPr>
          <p:nvPr/>
        </p:nvSpPr>
        <p:spPr bwMode="auto">
          <a:xfrm>
            <a:off x="2652713" y="1449388"/>
            <a:ext cx="59515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Pour les bacheliers S et STI2D, les préparations aux concours d’entrée des Écoles d’ingénieur et Écoles vétérinaires…</a:t>
            </a:r>
          </a:p>
        </p:txBody>
      </p:sp>
      <p:sp>
        <p:nvSpPr>
          <p:cNvPr id="29" name="Line 62"/>
          <p:cNvSpPr>
            <a:spLocks noChangeShapeType="1"/>
          </p:cNvSpPr>
          <p:nvPr/>
        </p:nvSpPr>
        <p:spPr bwMode="auto">
          <a:xfrm flipV="1">
            <a:off x="4129088" y="2995613"/>
            <a:ext cx="11049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30" name="Line 62"/>
          <p:cNvSpPr>
            <a:spLocks noChangeShapeType="1"/>
          </p:cNvSpPr>
          <p:nvPr/>
        </p:nvSpPr>
        <p:spPr bwMode="auto">
          <a:xfrm flipV="1">
            <a:off x="4043363" y="4508500"/>
            <a:ext cx="119062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31" name="Line 62"/>
          <p:cNvSpPr>
            <a:spLocks noChangeShapeType="1"/>
          </p:cNvSpPr>
          <p:nvPr/>
        </p:nvSpPr>
        <p:spPr bwMode="auto">
          <a:xfrm flipV="1">
            <a:off x="4140200" y="3500438"/>
            <a:ext cx="1104900" cy="215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32" name="Line 62"/>
          <p:cNvSpPr>
            <a:spLocks noChangeShapeType="1"/>
          </p:cNvSpPr>
          <p:nvPr/>
        </p:nvSpPr>
        <p:spPr bwMode="auto">
          <a:xfrm>
            <a:off x="4144963" y="3811588"/>
            <a:ext cx="1106487" cy="1857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211638" y="5795963"/>
            <a:ext cx="1081087" cy="79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37" name="Line 62"/>
          <p:cNvSpPr>
            <a:spLocks noChangeShapeType="1"/>
          </p:cNvSpPr>
          <p:nvPr/>
        </p:nvSpPr>
        <p:spPr bwMode="auto">
          <a:xfrm flipV="1">
            <a:off x="3924300" y="4941888"/>
            <a:ext cx="15113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FR"/>
          </a:p>
        </p:txBody>
      </p:sp>
      <p:pic>
        <p:nvPicPr>
          <p:cNvPr id="41000" name="Picture 5">
            <a:hlinkClick r:id="rId3" action="ppaction://hlinksldjump" tooltip="Revenir au schéma général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5038" y="6429375"/>
            <a:ext cx="5556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1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664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2" grpId="0"/>
      <p:bldP spid="266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31"/>
          <p:cNvSpPr>
            <a:spLocks noChangeArrowheads="1"/>
          </p:cNvSpPr>
          <p:nvPr/>
        </p:nvSpPr>
        <p:spPr bwMode="auto">
          <a:xfrm>
            <a:off x="8106516" y="5984287"/>
            <a:ext cx="248351" cy="454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5951534" y="4246537"/>
            <a:ext cx="576263" cy="346693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5341938" y="4246537"/>
            <a:ext cx="576263" cy="34310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5951536" y="5074117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5341937" y="5065885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grpSp>
        <p:nvGrpSpPr>
          <p:cNvPr id="4" name="Group 197"/>
          <p:cNvGrpSpPr>
            <a:grpSpLocks/>
          </p:cNvGrpSpPr>
          <p:nvPr/>
        </p:nvGrpSpPr>
        <p:grpSpPr bwMode="auto">
          <a:xfrm>
            <a:off x="2468563" y="1589088"/>
            <a:ext cx="2390775" cy="246062"/>
            <a:chOff x="1419" y="1117"/>
            <a:chExt cx="1506" cy="155"/>
          </a:xfrm>
        </p:grpSpPr>
        <p:sp>
          <p:nvSpPr>
            <p:cNvPr id="5" name="Ellipse 5"/>
            <p:cNvSpPr/>
            <p:nvPr/>
          </p:nvSpPr>
          <p:spPr bwMode="auto">
            <a:xfrm>
              <a:off x="1419" y="1149"/>
              <a:ext cx="261" cy="1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>
                  <a:solidFill>
                    <a:srgbClr val="FFFFFF"/>
                  </a:solidFill>
                  <a:cs typeface="Arial" charset="0"/>
                </a:rPr>
                <a:t>S</a:t>
              </a:r>
            </a:p>
          </p:txBody>
        </p:sp>
        <p:sp>
          <p:nvSpPr>
            <p:cNvPr id="16877" name="Text Box 210"/>
            <p:cNvSpPr txBox="1">
              <a:spLocks noChangeArrowheads="1"/>
            </p:cNvSpPr>
            <p:nvPr/>
          </p:nvSpPr>
          <p:spPr bwMode="auto">
            <a:xfrm>
              <a:off x="1701" y="1117"/>
              <a:ext cx="122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/>
                <a:t>Admission avec sélection</a:t>
              </a:r>
            </a:p>
          </p:txBody>
        </p:sp>
      </p:grpSp>
      <p:grpSp>
        <p:nvGrpSpPr>
          <p:cNvPr id="13" name="Groupe 12"/>
          <p:cNvGrpSpPr>
            <a:grpSpLocks/>
          </p:cNvGrpSpPr>
          <p:nvPr/>
        </p:nvGrpSpPr>
        <p:grpSpPr bwMode="auto">
          <a:xfrm>
            <a:off x="623888" y="1255713"/>
            <a:ext cx="1198562" cy="5294312"/>
            <a:chOff x="623888" y="1255713"/>
            <a:chExt cx="1198564" cy="5294629"/>
          </a:xfrm>
        </p:grpSpPr>
        <p:grpSp>
          <p:nvGrpSpPr>
            <p:cNvPr id="16824" name="Group 106"/>
            <p:cNvGrpSpPr>
              <a:grpSpLocks/>
            </p:cNvGrpSpPr>
            <p:nvPr/>
          </p:nvGrpSpPr>
          <p:grpSpPr bwMode="auto">
            <a:xfrm>
              <a:off x="623888" y="1255713"/>
              <a:ext cx="1198564" cy="5191125"/>
              <a:chOff x="344" y="791"/>
              <a:chExt cx="755" cy="327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44" y="3796"/>
                <a:ext cx="718" cy="265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L1 santé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8" y="3469"/>
                <a:ext cx="718" cy="28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48" y="3195"/>
                <a:ext cx="718" cy="274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44" y="1438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4" y="2609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44" y="2331"/>
                <a:ext cx="586" cy="278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44" y="2023"/>
                <a:ext cx="509" cy="27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44" y="1731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4" y="791"/>
                <a:ext cx="390" cy="36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4" y="1145"/>
                <a:ext cx="390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4" y="2901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40" y="2532"/>
                <a:ext cx="328" cy="14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Sage-femme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4" y="2263"/>
                <a:ext cx="458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Dentiste Pharmacien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13" y="1370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Généraliste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76" y="791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spécialiste</a:t>
                </a:r>
              </a:p>
            </p:txBody>
          </p:sp>
          <p:sp>
            <p:nvSpPr>
              <p:cNvPr id="31" name="Ellipse 5"/>
              <p:cNvSpPr/>
              <p:nvPr/>
            </p:nvSpPr>
            <p:spPr>
              <a:xfrm>
                <a:off x="567" y="3729"/>
                <a:ext cx="265" cy="103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</p:grpSp>
        <p:sp>
          <p:nvSpPr>
            <p:cNvPr id="15" name="Égal 14"/>
            <p:cNvSpPr/>
            <p:nvPr/>
          </p:nvSpPr>
          <p:spPr>
            <a:xfrm rot="16200000">
              <a:off x="1112834" y="6320150"/>
              <a:ext cx="150821" cy="309563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e 31"/>
          <p:cNvGrpSpPr>
            <a:grpSpLocks/>
          </p:cNvGrpSpPr>
          <p:nvPr/>
        </p:nvGrpSpPr>
        <p:grpSpPr bwMode="auto">
          <a:xfrm>
            <a:off x="1830388" y="2747963"/>
            <a:ext cx="1085850" cy="3854450"/>
            <a:chOff x="1633930" y="2700553"/>
            <a:chExt cx="1084784" cy="3854060"/>
          </a:xfrm>
        </p:grpSpPr>
        <p:grpSp>
          <p:nvGrpSpPr>
            <p:cNvPr id="16786" name="Groupe 22"/>
            <p:cNvGrpSpPr>
              <a:grpSpLocks/>
            </p:cNvGrpSpPr>
            <p:nvPr/>
          </p:nvGrpSpPr>
          <p:grpSpPr bwMode="auto">
            <a:xfrm>
              <a:off x="1633930" y="2700553"/>
              <a:ext cx="1084784" cy="3699065"/>
              <a:chOff x="1633614" y="2700171"/>
              <a:chExt cx="1084783" cy="369943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826698" y="5934583"/>
                <a:ext cx="891699" cy="465021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1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1826698" y="5469362"/>
                <a:ext cx="891699" cy="46680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2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26696" y="5020018"/>
                <a:ext cx="747685" cy="45013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3 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826699" y="4070521"/>
                <a:ext cx="623733" cy="46184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26698" y="4534155"/>
                <a:ext cx="623733" cy="42076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1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642895" y="5020018"/>
                <a:ext cx="183803" cy="137958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Licence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26698" y="3627528"/>
                <a:ext cx="492071" cy="3995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1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826698" y="3155955"/>
                <a:ext cx="492071" cy="47157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2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1826696" y="2700171"/>
                <a:ext cx="492073" cy="4557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3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633614" y="4070521"/>
                <a:ext cx="193082" cy="884398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50" b="1" i="0" dirty="0">
                    <a:solidFill>
                      <a:schemeClr val="bg1"/>
                    </a:solidFill>
                  </a:rPr>
                  <a:t>Master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638277" y="2703436"/>
                <a:ext cx="188419" cy="132367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Doctorat</a:t>
                </a:r>
              </a:p>
            </p:txBody>
          </p:sp>
          <p:sp>
            <p:nvSpPr>
              <p:cNvPr id="46" name="Ellipse 5"/>
              <p:cNvSpPr/>
              <p:nvPr/>
            </p:nvSpPr>
            <p:spPr bwMode="auto">
              <a:xfrm>
                <a:off x="1950570" y="4906490"/>
                <a:ext cx="375991" cy="147665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4" name="Égal 33"/>
            <p:cNvSpPr/>
            <p:nvPr/>
          </p:nvSpPr>
          <p:spPr>
            <a:xfrm rot="16200000">
              <a:off x="2169888" y="6297599"/>
              <a:ext cx="204767" cy="309259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963988" y="6524625"/>
            <a:ext cx="2989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LYCÉE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026275" y="6523038"/>
            <a:ext cx="1952625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ÉCOLES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351213" y="6524625"/>
            <a:ext cx="576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/>
              <a:t>IUT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2388" y="6524625"/>
            <a:ext cx="285750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1" name="Rectangle 50"/>
          <p:cNvSpPr/>
          <p:nvPr/>
        </p:nvSpPr>
        <p:spPr>
          <a:xfrm>
            <a:off x="295275" y="6524625"/>
            <a:ext cx="328613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2" name="Rectangle 51"/>
          <p:cNvSpPr/>
          <p:nvPr/>
        </p:nvSpPr>
        <p:spPr>
          <a:xfrm>
            <a:off x="295275" y="5972175"/>
            <a:ext cx="328613" cy="473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95275" y="5519738"/>
            <a:ext cx="328613" cy="4619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95275" y="50546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2388" y="2281238"/>
            <a:ext cx="571500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5275" y="41402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95275" y="36750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95275" y="320992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5275" y="274637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388" y="1255713"/>
            <a:ext cx="571500" cy="5715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2388" y="1816100"/>
            <a:ext cx="571500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95275" y="46021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388" y="5060950"/>
            <a:ext cx="242887" cy="138588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2388" y="4094163"/>
            <a:ext cx="242887" cy="9747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388" y="2746375"/>
            <a:ext cx="242887" cy="13938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66" name="Group 124"/>
          <p:cNvGrpSpPr>
            <a:grpSpLocks/>
          </p:cNvGrpSpPr>
          <p:nvPr/>
        </p:nvGrpSpPr>
        <p:grpSpPr bwMode="auto">
          <a:xfrm>
            <a:off x="3959225" y="5500688"/>
            <a:ext cx="576263" cy="1023937"/>
            <a:chOff x="2445" y="3465"/>
            <a:chExt cx="363" cy="645"/>
          </a:xfrm>
        </p:grpSpPr>
        <p:sp>
          <p:nvSpPr>
            <p:cNvPr id="67" name="Rectangle 66"/>
            <p:cNvSpPr/>
            <p:nvPr/>
          </p:nvSpPr>
          <p:spPr>
            <a:xfrm>
              <a:off x="2517" y="3768"/>
              <a:ext cx="291" cy="293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16" y="3465"/>
              <a:ext cx="292" cy="306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445" y="3465"/>
              <a:ext cx="72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BTS</a:t>
              </a:r>
            </a:p>
          </p:txBody>
        </p:sp>
        <p:sp>
          <p:nvSpPr>
            <p:cNvPr id="70" name="Ellipse 5"/>
            <p:cNvSpPr/>
            <p:nvPr/>
          </p:nvSpPr>
          <p:spPr>
            <a:xfrm>
              <a:off x="2560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71" name="Group 180"/>
          <p:cNvGrpSpPr>
            <a:grpSpLocks/>
          </p:cNvGrpSpPr>
          <p:nvPr/>
        </p:nvGrpSpPr>
        <p:grpSpPr bwMode="auto">
          <a:xfrm>
            <a:off x="6538913" y="4964113"/>
            <a:ext cx="430212" cy="1566862"/>
            <a:chOff x="3982" y="3127"/>
            <a:chExt cx="414" cy="987"/>
          </a:xfrm>
        </p:grpSpPr>
        <p:sp>
          <p:nvSpPr>
            <p:cNvPr id="72" name="Rectangle 71"/>
            <p:cNvSpPr/>
            <p:nvPr/>
          </p:nvSpPr>
          <p:spPr>
            <a:xfrm>
              <a:off x="4016" y="3768"/>
              <a:ext cx="364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16" y="3468"/>
              <a:ext cx="364" cy="3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016" y="3227"/>
              <a:ext cx="364" cy="2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016" y="3127"/>
              <a:ext cx="364" cy="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DCG</a:t>
              </a:r>
            </a:p>
          </p:txBody>
        </p:sp>
        <p:sp>
          <p:nvSpPr>
            <p:cNvPr id="76" name="Ellipse 5"/>
            <p:cNvSpPr/>
            <p:nvPr/>
          </p:nvSpPr>
          <p:spPr>
            <a:xfrm>
              <a:off x="4073" y="4020"/>
              <a:ext cx="250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73" name="Text Box 163"/>
            <p:cNvSpPr txBox="1">
              <a:spLocks noChangeArrowheads="1"/>
            </p:cNvSpPr>
            <p:nvPr/>
          </p:nvSpPr>
          <p:spPr bwMode="auto">
            <a:xfrm rot="-5400000">
              <a:off x="3828" y="3430"/>
              <a:ext cx="722" cy="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100" b="1" i="0"/>
                <a:t>Comptabilité</a:t>
              </a:r>
              <a:br>
                <a:rPr lang="fr-FR" altLang="fr-FR" sz="1100" b="1" i="0"/>
              </a:br>
              <a:r>
                <a:rPr lang="fr-FR" altLang="fr-FR" sz="1100" b="1" i="0"/>
                <a:t>Gestion</a:t>
              </a:r>
            </a:p>
          </p:txBody>
        </p:sp>
      </p:grpSp>
      <p:grpSp>
        <p:nvGrpSpPr>
          <p:cNvPr id="78" name="Group 179"/>
          <p:cNvGrpSpPr>
            <a:grpSpLocks/>
          </p:cNvGrpSpPr>
          <p:nvPr/>
        </p:nvGrpSpPr>
        <p:grpSpPr bwMode="auto">
          <a:xfrm>
            <a:off x="6538913" y="2746375"/>
            <a:ext cx="461962" cy="2232025"/>
            <a:chOff x="3982" y="1730"/>
            <a:chExt cx="444" cy="1406"/>
          </a:xfrm>
        </p:grpSpPr>
        <p:sp>
          <p:nvSpPr>
            <p:cNvPr id="79" name="Rectangle 231"/>
            <p:cNvSpPr/>
            <p:nvPr/>
          </p:nvSpPr>
          <p:spPr>
            <a:xfrm>
              <a:off x="4016" y="2895"/>
              <a:ext cx="364" cy="1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80" name="Rectangle 232"/>
            <p:cNvSpPr/>
            <p:nvPr/>
          </p:nvSpPr>
          <p:spPr>
            <a:xfrm>
              <a:off x="4016" y="2695"/>
              <a:ext cx="364" cy="19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22" y="2315"/>
              <a:ext cx="364" cy="2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22" y="2026"/>
              <a:ext cx="364" cy="2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022" y="1845"/>
              <a:ext cx="364" cy="1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4" name="Rectangle 240"/>
            <p:cNvSpPr/>
            <p:nvPr/>
          </p:nvSpPr>
          <p:spPr>
            <a:xfrm>
              <a:off x="4016" y="2594"/>
              <a:ext cx="364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spc="-70" dirty="0">
                  <a:solidFill>
                    <a:schemeClr val="bg1"/>
                  </a:solidFill>
                </a:rPr>
                <a:t>DSCG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022" y="1730"/>
              <a:ext cx="364" cy="11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DEC</a:t>
              </a:r>
            </a:p>
          </p:txBody>
        </p:sp>
        <p:sp>
          <p:nvSpPr>
            <p:cNvPr id="86" name="Ellipse 5"/>
            <p:cNvSpPr/>
            <p:nvPr/>
          </p:nvSpPr>
          <p:spPr>
            <a:xfrm>
              <a:off x="4086" y="3042"/>
              <a:ext cx="224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87" name="Ellipse 5"/>
            <p:cNvSpPr/>
            <p:nvPr/>
          </p:nvSpPr>
          <p:spPr>
            <a:xfrm>
              <a:off x="4086" y="2520"/>
              <a:ext cx="237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57" name="Text Box 164"/>
            <p:cNvSpPr txBox="1">
              <a:spLocks noChangeArrowheads="1"/>
            </p:cNvSpPr>
            <p:nvPr/>
          </p:nvSpPr>
          <p:spPr bwMode="auto">
            <a:xfrm rot="-5400000">
              <a:off x="3864" y="1970"/>
              <a:ext cx="680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200" b="1" i="0"/>
                <a:t>Expertise comptable</a:t>
              </a:r>
            </a:p>
          </p:txBody>
        </p:sp>
      </p:grpSp>
      <p:grpSp>
        <p:nvGrpSpPr>
          <p:cNvPr id="89" name="Group 194"/>
          <p:cNvGrpSpPr>
            <a:grpSpLocks/>
          </p:cNvGrpSpPr>
          <p:nvPr/>
        </p:nvGrpSpPr>
        <p:grpSpPr bwMode="auto">
          <a:xfrm>
            <a:off x="4721225" y="5500688"/>
            <a:ext cx="576263" cy="1023937"/>
            <a:chOff x="2925" y="3465"/>
            <a:chExt cx="363" cy="645"/>
          </a:xfrm>
        </p:grpSpPr>
        <p:sp>
          <p:nvSpPr>
            <p:cNvPr id="90" name="Rectangle 89"/>
            <p:cNvSpPr/>
            <p:nvPr/>
          </p:nvSpPr>
          <p:spPr>
            <a:xfrm>
              <a:off x="2925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>
                  <a:solidFill>
                    <a:schemeClr val="bg1"/>
                  </a:solidFill>
                </a:rPr>
                <a:t>É</a:t>
              </a:r>
              <a:r>
                <a:rPr lang="fr-FR" sz="1200" b="1" i="0" dirty="0">
                  <a:solidFill>
                    <a:schemeClr val="bg1"/>
                  </a:solidFill>
                </a:rPr>
                <a:t>co</a:t>
              </a:r>
              <a:endParaRPr lang="fr-FR" sz="1200" i="0" dirty="0">
                <a:solidFill>
                  <a:schemeClr val="bg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925" y="3465"/>
              <a:ext cx="363" cy="306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Éco</a:t>
              </a:r>
            </a:p>
          </p:txBody>
        </p:sp>
        <p:sp>
          <p:nvSpPr>
            <p:cNvPr id="92" name="Ellipse 5"/>
            <p:cNvSpPr/>
            <p:nvPr/>
          </p:nvSpPr>
          <p:spPr>
            <a:xfrm>
              <a:off x="2965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195"/>
          <p:cNvGrpSpPr>
            <a:grpSpLocks/>
          </p:cNvGrpSpPr>
          <p:nvPr/>
        </p:nvGrpSpPr>
        <p:grpSpPr bwMode="auto">
          <a:xfrm>
            <a:off x="5338763" y="5500688"/>
            <a:ext cx="576262" cy="1028700"/>
            <a:chOff x="3239" y="3465"/>
            <a:chExt cx="363" cy="648"/>
          </a:xfrm>
        </p:grpSpPr>
        <p:sp>
          <p:nvSpPr>
            <p:cNvPr id="94" name="Rectangle 93"/>
            <p:cNvSpPr/>
            <p:nvPr/>
          </p:nvSpPr>
          <p:spPr>
            <a:xfrm>
              <a:off x="3239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39" y="3465"/>
              <a:ext cx="363" cy="305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  <a:endParaRPr lang="fr-FR" sz="1050" b="1" i="0" dirty="0">
                <a:solidFill>
                  <a:schemeClr val="bg1"/>
                </a:solidFill>
              </a:endParaRPr>
            </a:p>
          </p:txBody>
        </p:sp>
        <p:sp>
          <p:nvSpPr>
            <p:cNvPr id="96" name="Ellipse 5"/>
            <p:cNvSpPr/>
            <p:nvPr/>
          </p:nvSpPr>
          <p:spPr>
            <a:xfrm>
              <a:off x="3311" y="4019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97" name="Group 196"/>
          <p:cNvGrpSpPr>
            <a:grpSpLocks/>
          </p:cNvGrpSpPr>
          <p:nvPr/>
        </p:nvGrpSpPr>
        <p:grpSpPr bwMode="auto">
          <a:xfrm>
            <a:off x="5951538" y="5505450"/>
            <a:ext cx="577850" cy="1025525"/>
            <a:chOff x="3693" y="3468"/>
            <a:chExt cx="363" cy="646"/>
          </a:xfrm>
        </p:grpSpPr>
        <p:sp>
          <p:nvSpPr>
            <p:cNvPr id="98" name="Rectangle 97"/>
            <p:cNvSpPr/>
            <p:nvPr/>
          </p:nvSpPr>
          <p:spPr>
            <a:xfrm>
              <a:off x="3693" y="3769"/>
              <a:ext cx="363" cy="29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693" y="3468"/>
              <a:ext cx="363" cy="3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</a:p>
          </p:txBody>
        </p:sp>
        <p:sp>
          <p:nvSpPr>
            <p:cNvPr id="100" name="Ellipse 5"/>
            <p:cNvSpPr/>
            <p:nvPr/>
          </p:nvSpPr>
          <p:spPr>
            <a:xfrm>
              <a:off x="3773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232"/>
          <p:cNvGrpSpPr>
            <a:grpSpLocks/>
          </p:cNvGrpSpPr>
          <p:nvPr/>
        </p:nvGrpSpPr>
        <p:grpSpPr bwMode="auto">
          <a:xfrm>
            <a:off x="6948488" y="4117975"/>
            <a:ext cx="506412" cy="2413000"/>
            <a:chOff x="4313" y="2594"/>
            <a:chExt cx="415" cy="1520"/>
          </a:xfrm>
        </p:grpSpPr>
        <p:sp>
          <p:nvSpPr>
            <p:cNvPr id="102" name="Rectangle 231"/>
            <p:cNvSpPr>
              <a:spLocks noChangeArrowheads="1"/>
            </p:cNvSpPr>
            <p:nvPr/>
          </p:nvSpPr>
          <p:spPr bwMode="auto">
            <a:xfrm>
              <a:off x="4377" y="3770"/>
              <a:ext cx="351" cy="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i="0"/>
            </a:p>
          </p:txBody>
        </p:sp>
        <p:sp>
          <p:nvSpPr>
            <p:cNvPr id="103" name="Rectangle 232"/>
            <p:cNvSpPr>
              <a:spLocks noChangeArrowheads="1"/>
            </p:cNvSpPr>
            <p:nvPr/>
          </p:nvSpPr>
          <p:spPr bwMode="auto">
            <a:xfrm>
              <a:off x="4377" y="3452"/>
              <a:ext cx="351" cy="3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4" name="Rectangle 232"/>
            <p:cNvSpPr>
              <a:spLocks noChangeArrowheads="1"/>
            </p:cNvSpPr>
            <p:nvPr/>
          </p:nvSpPr>
          <p:spPr bwMode="auto">
            <a:xfrm>
              <a:off x="4377" y="3151"/>
              <a:ext cx="351" cy="3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5" name="Rectangle 232"/>
            <p:cNvSpPr>
              <a:spLocks noChangeArrowheads="1"/>
            </p:cNvSpPr>
            <p:nvPr/>
          </p:nvSpPr>
          <p:spPr bwMode="auto">
            <a:xfrm>
              <a:off x="4377" y="2891"/>
              <a:ext cx="351" cy="2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6" name="Rectangle 232"/>
            <p:cNvSpPr>
              <a:spLocks noChangeArrowheads="1"/>
            </p:cNvSpPr>
            <p:nvPr/>
          </p:nvSpPr>
          <p:spPr bwMode="auto">
            <a:xfrm>
              <a:off x="4377" y="2707"/>
              <a:ext cx="351" cy="18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7" name="Rectangle 240"/>
            <p:cNvSpPr/>
            <p:nvPr/>
          </p:nvSpPr>
          <p:spPr>
            <a:xfrm>
              <a:off x="4377" y="2594"/>
              <a:ext cx="351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</a:rPr>
                <a:t>Diplômes d’écoles</a:t>
              </a:r>
            </a:p>
          </p:txBody>
        </p:sp>
        <p:sp>
          <p:nvSpPr>
            <p:cNvPr id="16699" name="Text Box 167"/>
            <p:cNvSpPr txBox="1">
              <a:spLocks noChangeArrowheads="1"/>
            </p:cNvSpPr>
            <p:nvPr/>
          </p:nvSpPr>
          <p:spPr bwMode="auto">
            <a:xfrm rot="-5400000">
              <a:off x="3848" y="3229"/>
              <a:ext cx="1270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400" b="1" i="0"/>
                <a:t>Grandes écoles</a:t>
              </a:r>
              <a:r>
                <a:rPr lang="fr-FR" altLang="fr-FR" sz="1200" b="1"/>
                <a:t> </a:t>
              </a:r>
              <a:r>
                <a:rPr lang="fr-FR" altLang="fr-FR" sz="1200"/>
                <a:t>post-bac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i="0"/>
                <a:t>Ingénieurs, commerce, arts, IEP</a:t>
              </a:r>
            </a:p>
          </p:txBody>
        </p:sp>
        <p:sp>
          <p:nvSpPr>
            <p:cNvPr id="109" name="Ellipse 5"/>
            <p:cNvSpPr/>
            <p:nvPr/>
          </p:nvSpPr>
          <p:spPr>
            <a:xfrm>
              <a:off x="4445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/>
                <a:t>S</a:t>
              </a:r>
              <a:endParaRPr lang="fr-FR" sz="900" i="0" dirty="0"/>
            </a:p>
          </p:txBody>
        </p:sp>
      </p:grpSp>
      <p:grpSp>
        <p:nvGrpSpPr>
          <p:cNvPr id="110" name="Groupe 60"/>
          <p:cNvGrpSpPr>
            <a:grpSpLocks/>
          </p:cNvGrpSpPr>
          <p:nvPr/>
        </p:nvGrpSpPr>
        <p:grpSpPr bwMode="auto">
          <a:xfrm>
            <a:off x="7464425" y="4117975"/>
            <a:ext cx="347663" cy="2405063"/>
            <a:chOff x="7622911" y="4117976"/>
            <a:chExt cx="276229" cy="2405063"/>
          </a:xfrm>
        </p:grpSpPr>
        <p:sp>
          <p:nvSpPr>
            <p:cNvPr id="111" name="Rectangle 232"/>
            <p:cNvSpPr>
              <a:spLocks noChangeArrowheads="1"/>
            </p:cNvSpPr>
            <p:nvPr/>
          </p:nvSpPr>
          <p:spPr bwMode="auto">
            <a:xfrm>
              <a:off x="7644307" y="4999235"/>
              <a:ext cx="251621" cy="48081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grpSp>
          <p:nvGrpSpPr>
            <p:cNvPr id="16661" name="Group 265"/>
            <p:cNvGrpSpPr>
              <a:grpSpLocks/>
            </p:cNvGrpSpPr>
            <p:nvPr/>
          </p:nvGrpSpPr>
          <p:grpSpPr bwMode="auto">
            <a:xfrm>
              <a:off x="7622911" y="4117976"/>
              <a:ext cx="276229" cy="2405063"/>
              <a:chOff x="4753" y="2594"/>
              <a:chExt cx="174" cy="1515"/>
            </a:xfrm>
          </p:grpSpPr>
          <p:sp>
            <p:nvSpPr>
              <p:cNvPr id="113" name="Rectangle 231"/>
              <p:cNvSpPr>
                <a:spLocks noChangeArrowheads="1"/>
              </p:cNvSpPr>
              <p:nvPr/>
            </p:nvSpPr>
            <p:spPr bwMode="auto">
              <a:xfrm>
                <a:off x="4767" y="3770"/>
                <a:ext cx="159" cy="286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i="0"/>
              </a:p>
            </p:txBody>
          </p:sp>
          <p:sp>
            <p:nvSpPr>
              <p:cNvPr id="114" name="Rectangle 232"/>
              <p:cNvSpPr>
                <a:spLocks noChangeArrowheads="1"/>
              </p:cNvSpPr>
              <p:nvPr/>
            </p:nvSpPr>
            <p:spPr bwMode="auto">
              <a:xfrm>
                <a:off x="4767" y="3452"/>
                <a:ext cx="159" cy="31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5" name="Rectangle 232"/>
              <p:cNvSpPr>
                <a:spLocks noChangeArrowheads="1"/>
              </p:cNvSpPr>
              <p:nvPr/>
            </p:nvSpPr>
            <p:spPr bwMode="auto">
              <a:xfrm>
                <a:off x="4766" y="2887"/>
                <a:ext cx="159" cy="26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6" name="Rectangle 232"/>
              <p:cNvSpPr>
                <a:spLocks noChangeArrowheads="1"/>
              </p:cNvSpPr>
              <p:nvPr/>
            </p:nvSpPr>
            <p:spPr bwMode="auto">
              <a:xfrm>
                <a:off x="4766" y="2707"/>
                <a:ext cx="159" cy="18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7" name="Rectangle 240"/>
              <p:cNvSpPr/>
              <p:nvPr/>
            </p:nvSpPr>
            <p:spPr>
              <a:xfrm>
                <a:off x="4765" y="2594"/>
                <a:ext cx="161" cy="11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lIns="0" tIns="36000" rIns="0" bIns="36000" anchor="ctr"/>
              <a:lstStyle/>
              <a:p>
                <a:pPr algn="ctr" eaLnBrk="1" hangingPunct="1">
                  <a:defRPr/>
                </a:pPr>
                <a:r>
                  <a:rPr lang="fr-FR" sz="800" b="1" dirty="0">
                    <a:solidFill>
                      <a:schemeClr val="bg1"/>
                    </a:solidFill>
                    <a:cs typeface="Arial" charset="0"/>
                  </a:rPr>
                  <a:t>DEA</a:t>
                </a:r>
                <a:endParaRPr lang="fr-FR" sz="800" b="1" i="0" dirty="0">
                  <a:solidFill>
                    <a:schemeClr val="bg1"/>
                  </a:solidFill>
                  <a:cs typeface="Arial" charset="0"/>
                </a:endParaRPr>
              </a:p>
            </p:txBody>
          </p:sp>
          <p:sp>
            <p:nvSpPr>
              <p:cNvPr id="118" name="Ellipse 5"/>
              <p:cNvSpPr/>
              <p:nvPr/>
            </p:nvSpPr>
            <p:spPr>
              <a:xfrm>
                <a:off x="4781" y="4020"/>
                <a:ext cx="136" cy="8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Text Box 203"/>
              <p:cNvSpPr txBox="1">
                <a:spLocks noChangeArrowheads="1"/>
              </p:cNvSpPr>
              <p:nvPr/>
            </p:nvSpPr>
            <p:spPr bwMode="auto">
              <a:xfrm rot="16200000">
                <a:off x="4454" y="3275"/>
                <a:ext cx="77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fr-FR" altLang="fr-FR" sz="1200" b="1" i="0" spc="150" dirty="0">
                    <a:solidFill>
                      <a:schemeClr val="bg1"/>
                    </a:solidFill>
                  </a:rPr>
                  <a:t>Architecture</a:t>
                </a:r>
              </a:p>
            </p:txBody>
          </p:sp>
        </p:grpSp>
      </p:grpSp>
      <p:grpSp>
        <p:nvGrpSpPr>
          <p:cNvPr id="121" name="Group 246"/>
          <p:cNvGrpSpPr>
            <a:grpSpLocks/>
          </p:cNvGrpSpPr>
          <p:nvPr/>
        </p:nvGrpSpPr>
        <p:grpSpPr bwMode="auto">
          <a:xfrm>
            <a:off x="3351213" y="5500688"/>
            <a:ext cx="576262" cy="1030287"/>
            <a:chOff x="2062" y="3465"/>
            <a:chExt cx="363" cy="649"/>
          </a:xfrm>
        </p:grpSpPr>
        <p:sp>
          <p:nvSpPr>
            <p:cNvPr id="122" name="Rectangle 121"/>
            <p:cNvSpPr/>
            <p:nvPr/>
          </p:nvSpPr>
          <p:spPr>
            <a:xfrm>
              <a:off x="2151" y="3768"/>
              <a:ext cx="274" cy="293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151" y="3465"/>
              <a:ext cx="274" cy="306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062" y="3465"/>
              <a:ext cx="89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5" name="Ellipse 5"/>
            <p:cNvSpPr/>
            <p:nvPr/>
          </p:nvSpPr>
          <p:spPr>
            <a:xfrm>
              <a:off x="2192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e 125"/>
          <p:cNvGrpSpPr>
            <a:grpSpLocks/>
          </p:cNvGrpSpPr>
          <p:nvPr/>
        </p:nvGrpSpPr>
        <p:grpSpPr bwMode="auto">
          <a:xfrm>
            <a:off x="3349625" y="4937125"/>
            <a:ext cx="1185863" cy="563563"/>
            <a:chOff x="3349627" y="4937125"/>
            <a:chExt cx="1185863" cy="563563"/>
          </a:xfrm>
        </p:grpSpPr>
        <p:grpSp>
          <p:nvGrpSpPr>
            <p:cNvPr id="16636" name="Group 249"/>
            <p:cNvGrpSpPr>
              <a:grpSpLocks/>
            </p:cNvGrpSpPr>
            <p:nvPr/>
          </p:nvGrpSpPr>
          <p:grpSpPr bwMode="auto">
            <a:xfrm>
              <a:off x="3349627" y="4937125"/>
              <a:ext cx="1185863" cy="520700"/>
              <a:chOff x="2061" y="3110"/>
              <a:chExt cx="747" cy="328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2062" y="3226"/>
                <a:ext cx="746" cy="212"/>
              </a:xfrm>
              <a:prstGeom prst="rect">
                <a:avLst/>
              </a:prstGeom>
              <a:solidFill>
                <a:srgbClr val="39DB4C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2061" y="3110"/>
                <a:ext cx="747" cy="11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Licence professionnelle</a:t>
                </a:r>
              </a:p>
            </p:txBody>
          </p:sp>
        </p:grpSp>
        <p:sp>
          <p:nvSpPr>
            <p:cNvPr id="128" name="Ellipse 5"/>
            <p:cNvSpPr/>
            <p:nvPr/>
          </p:nvSpPr>
          <p:spPr>
            <a:xfrm>
              <a:off x="3786188" y="5351463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6445" name="Rectangle 256"/>
          <p:cNvSpPr>
            <a:spLocks noChangeArrowheads="1"/>
          </p:cNvSpPr>
          <p:nvPr/>
        </p:nvSpPr>
        <p:spPr bwMode="auto">
          <a:xfrm>
            <a:off x="8370888" y="4962525"/>
            <a:ext cx="3317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46" name="Rectangle 257"/>
          <p:cNvSpPr>
            <a:spLocks noChangeArrowheads="1"/>
          </p:cNvSpPr>
          <p:nvPr/>
        </p:nvSpPr>
        <p:spPr bwMode="auto">
          <a:xfrm>
            <a:off x="8370888" y="4545013"/>
            <a:ext cx="331787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grpSp>
        <p:nvGrpSpPr>
          <p:cNvPr id="133" name="Groupe 59"/>
          <p:cNvGrpSpPr>
            <a:grpSpLocks/>
          </p:cNvGrpSpPr>
          <p:nvPr/>
        </p:nvGrpSpPr>
        <p:grpSpPr bwMode="auto">
          <a:xfrm>
            <a:off x="7802563" y="4117975"/>
            <a:ext cx="550862" cy="2427288"/>
            <a:chOff x="7906979" y="4118563"/>
            <a:chExt cx="558008" cy="2427486"/>
          </a:xfrm>
        </p:grpSpPr>
        <p:sp>
          <p:nvSpPr>
            <p:cNvPr id="134" name="Rectangle 231"/>
            <p:cNvSpPr>
              <a:spLocks noChangeArrowheads="1"/>
            </p:cNvSpPr>
            <p:nvPr/>
          </p:nvSpPr>
          <p:spPr bwMode="auto">
            <a:xfrm>
              <a:off x="7962935" y="5984875"/>
              <a:ext cx="252144" cy="454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35" name="Rectangle 232"/>
            <p:cNvSpPr>
              <a:spLocks noChangeArrowheads="1"/>
            </p:cNvSpPr>
            <p:nvPr/>
          </p:nvSpPr>
          <p:spPr bwMode="auto">
            <a:xfrm>
              <a:off x="7962935" y="5480050"/>
              <a:ext cx="252144" cy="5064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6" name="Rectangle 232"/>
            <p:cNvSpPr>
              <a:spLocks noChangeArrowheads="1"/>
            </p:cNvSpPr>
            <p:nvPr/>
          </p:nvSpPr>
          <p:spPr bwMode="auto">
            <a:xfrm>
              <a:off x="7962935" y="5085630"/>
              <a:ext cx="252144" cy="3944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8" name="Rectangle 232"/>
            <p:cNvSpPr>
              <a:spLocks noChangeArrowheads="1"/>
            </p:cNvSpPr>
            <p:nvPr/>
          </p:nvSpPr>
          <p:spPr bwMode="auto">
            <a:xfrm>
              <a:off x="7962935" y="4297364"/>
              <a:ext cx="252144" cy="2958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9" name="Rectangle 240"/>
            <p:cNvSpPr/>
            <p:nvPr/>
          </p:nvSpPr>
          <p:spPr>
            <a:xfrm>
              <a:off x="7962935" y="4118563"/>
              <a:ext cx="252144" cy="1787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DNSEP</a:t>
              </a:r>
            </a:p>
          </p:txBody>
        </p:sp>
        <p:sp>
          <p:nvSpPr>
            <p:cNvPr id="144" name="Rectangle 240"/>
            <p:cNvSpPr/>
            <p:nvPr/>
          </p:nvSpPr>
          <p:spPr>
            <a:xfrm>
              <a:off x="7962935" y="4941168"/>
              <a:ext cx="252144" cy="14446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DNAT</a:t>
              </a:r>
            </a:p>
          </p:txBody>
        </p:sp>
        <p:sp>
          <p:nvSpPr>
            <p:cNvPr id="145" name="Rectangle 240"/>
            <p:cNvSpPr/>
            <p:nvPr/>
          </p:nvSpPr>
          <p:spPr>
            <a:xfrm>
              <a:off x="8212861" y="4134567"/>
              <a:ext cx="252126" cy="15001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700" b="1" i="0" dirty="0">
                  <a:solidFill>
                    <a:schemeClr val="bg1"/>
                  </a:solidFill>
                  <a:cs typeface="Arial" charset="0"/>
                </a:rPr>
                <a:t>DSAA</a:t>
              </a:r>
            </a:p>
          </p:txBody>
        </p:sp>
        <p:sp>
          <p:nvSpPr>
            <p:cNvPr id="16632" name="Rectangle 228"/>
            <p:cNvSpPr>
              <a:spLocks noChangeArrowheads="1"/>
            </p:cNvSpPr>
            <p:nvPr/>
          </p:nvSpPr>
          <p:spPr bwMode="auto">
            <a:xfrm>
              <a:off x="7906979" y="4537075"/>
              <a:ext cx="4079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600" b="1" i="0">
                  <a:solidFill>
                    <a:schemeClr val="bg1"/>
                  </a:solidFill>
                </a:rPr>
                <a:t>DSAA</a:t>
              </a:r>
            </a:p>
          </p:txBody>
        </p:sp>
        <p:sp>
          <p:nvSpPr>
            <p:cNvPr id="140" name="Ellipse 5"/>
            <p:cNvSpPr/>
            <p:nvPr/>
          </p:nvSpPr>
          <p:spPr>
            <a:xfrm>
              <a:off x="8028363" y="6396831"/>
              <a:ext cx="373427" cy="149218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49" name="Rectangle 148"/>
          <p:cNvSpPr/>
          <p:nvPr/>
        </p:nvSpPr>
        <p:spPr>
          <a:xfrm>
            <a:off x="623888" y="6523038"/>
            <a:ext cx="2662237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UNIVERSITÉ</a:t>
            </a:r>
          </a:p>
        </p:txBody>
      </p:sp>
      <p:grpSp>
        <p:nvGrpSpPr>
          <p:cNvPr id="150" name="Groupe 149"/>
          <p:cNvGrpSpPr>
            <a:grpSpLocks/>
          </p:cNvGrpSpPr>
          <p:nvPr/>
        </p:nvGrpSpPr>
        <p:grpSpPr bwMode="auto">
          <a:xfrm>
            <a:off x="4721225" y="3213100"/>
            <a:ext cx="1806575" cy="2343150"/>
            <a:chOff x="4721226" y="3695701"/>
            <a:chExt cx="1806576" cy="1860550"/>
          </a:xfrm>
        </p:grpSpPr>
        <p:grpSp>
          <p:nvGrpSpPr>
            <p:cNvPr id="16579" name="Group 197"/>
            <p:cNvGrpSpPr>
              <a:grpSpLocks/>
            </p:cNvGrpSpPr>
            <p:nvPr/>
          </p:nvGrpSpPr>
          <p:grpSpPr bwMode="auto">
            <a:xfrm>
              <a:off x="4721226" y="3695701"/>
              <a:ext cx="1806576" cy="1860550"/>
              <a:chOff x="2925" y="2328"/>
              <a:chExt cx="1138" cy="1172"/>
            </a:xfrm>
          </p:grpSpPr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3700" y="2559"/>
                <a:ext cx="363" cy="2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925" y="3255"/>
                <a:ext cx="363" cy="196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2925" y="2845"/>
                <a:ext cx="363" cy="170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tx1"/>
                    </a:solidFill>
                  </a:rPr>
                  <a:t/>
                </a:r>
                <a:br>
                  <a:rPr lang="fr-FR" sz="800" b="1" i="0" dirty="0">
                    <a:solidFill>
                      <a:schemeClr val="tx1"/>
                    </a:solidFill>
                  </a:rPr>
                </a:br>
                <a:endParaRPr lang="fr-FR" sz="8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925" y="3013"/>
                <a:ext cx="363" cy="242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3700" y="2423"/>
                <a:ext cx="363" cy="13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60" name="Ellipse 5"/>
              <p:cNvSpPr/>
              <p:nvPr/>
            </p:nvSpPr>
            <p:spPr>
              <a:xfrm>
                <a:off x="3781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2" name="Ellipse 5"/>
              <p:cNvSpPr/>
              <p:nvPr/>
            </p:nvSpPr>
            <p:spPr>
              <a:xfrm>
                <a:off x="3006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3700" y="2328"/>
                <a:ext cx="363" cy="10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</a:t>
                </a:r>
              </a:p>
            </p:txBody>
          </p:sp>
          <p:sp>
            <p:nvSpPr>
              <p:cNvPr id="161" name="Ellipse 5"/>
              <p:cNvSpPr/>
              <p:nvPr/>
            </p:nvSpPr>
            <p:spPr>
              <a:xfrm>
                <a:off x="3395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2925" y="2781"/>
                <a:ext cx="1138" cy="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Diplômes de Grandes Ecoles</a:t>
                </a:r>
              </a:p>
            </p:txBody>
          </p:sp>
        </p:grpSp>
        <p:sp>
          <p:nvSpPr>
            <p:cNvPr id="152" name="Text Box 163"/>
            <p:cNvSpPr txBox="1">
              <a:spLocks noChangeArrowheads="1"/>
            </p:cNvSpPr>
            <p:nvPr/>
          </p:nvSpPr>
          <p:spPr bwMode="auto">
            <a:xfrm rot="16200000">
              <a:off x="5904368" y="3985472"/>
              <a:ext cx="670605" cy="252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fr-FR" altLang="fr-FR" sz="1050" b="1" i="0" dirty="0">
                  <a:solidFill>
                    <a:schemeClr val="bg1"/>
                  </a:solidFill>
                </a:rPr>
                <a:t>Vétérinaire</a:t>
              </a:r>
            </a:p>
          </p:txBody>
        </p:sp>
      </p:grpSp>
      <p:grpSp>
        <p:nvGrpSpPr>
          <p:cNvPr id="164" name="Groupe 56"/>
          <p:cNvGrpSpPr>
            <a:grpSpLocks/>
          </p:cNvGrpSpPr>
          <p:nvPr/>
        </p:nvGrpSpPr>
        <p:grpSpPr bwMode="auto">
          <a:xfrm>
            <a:off x="8739188" y="4117975"/>
            <a:ext cx="236537" cy="2413000"/>
            <a:chOff x="8610330" y="4118888"/>
            <a:chExt cx="365156" cy="2412097"/>
          </a:xfrm>
        </p:grpSpPr>
        <p:sp>
          <p:nvSpPr>
            <p:cNvPr id="165" name="Rectangle 231"/>
            <p:cNvSpPr>
              <a:spLocks noChangeArrowheads="1"/>
            </p:cNvSpPr>
            <p:nvPr/>
          </p:nvSpPr>
          <p:spPr bwMode="auto">
            <a:xfrm>
              <a:off x="8610331" y="5972254"/>
              <a:ext cx="359577" cy="46666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66" name="Rectangle 232"/>
            <p:cNvSpPr>
              <a:spLocks noChangeArrowheads="1"/>
            </p:cNvSpPr>
            <p:nvPr/>
          </p:nvSpPr>
          <p:spPr bwMode="auto">
            <a:xfrm>
              <a:off x="8610331" y="5480195"/>
              <a:ext cx="359577" cy="5142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7" name="Rectangle 232"/>
            <p:cNvSpPr>
              <a:spLocks noChangeArrowheads="1"/>
            </p:cNvSpPr>
            <p:nvPr/>
          </p:nvSpPr>
          <p:spPr bwMode="auto">
            <a:xfrm>
              <a:off x="8610331" y="4583377"/>
              <a:ext cx="359577" cy="41606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8" name="Rectangle 232"/>
            <p:cNvSpPr>
              <a:spLocks noChangeArrowheads="1"/>
            </p:cNvSpPr>
            <p:nvPr/>
          </p:nvSpPr>
          <p:spPr bwMode="auto">
            <a:xfrm>
              <a:off x="8610331" y="4207982"/>
              <a:ext cx="359577" cy="37380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9" name="Ellipse 5"/>
            <p:cNvSpPr/>
            <p:nvPr/>
          </p:nvSpPr>
          <p:spPr>
            <a:xfrm>
              <a:off x="8681928" y="6381774"/>
              <a:ext cx="216383" cy="1492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  <p:sp>
          <p:nvSpPr>
            <p:cNvPr id="170" name="Rectangle 232"/>
            <p:cNvSpPr>
              <a:spLocks noChangeArrowheads="1"/>
            </p:cNvSpPr>
            <p:nvPr/>
          </p:nvSpPr>
          <p:spPr bwMode="auto">
            <a:xfrm>
              <a:off x="8610331" y="5002423"/>
              <a:ext cx="359577" cy="4777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8884290" y="5395277"/>
              <a:ext cx="82735" cy="154164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i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8610331" y="4118888"/>
              <a:ext cx="365155" cy="89388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endParaRPr lang="fr-FR" sz="800" b="1" i="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6578" name="Text Box 264"/>
            <p:cNvSpPr txBox="1">
              <a:spLocks noChangeArrowheads="1"/>
            </p:cNvSpPr>
            <p:nvPr/>
          </p:nvSpPr>
          <p:spPr bwMode="auto">
            <a:xfrm rot="-5400000">
              <a:off x="7595261" y="5210897"/>
              <a:ext cx="2230642" cy="2005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b="1" i="0"/>
                <a:t>Diplômes d’écoles </a:t>
              </a:r>
              <a:r>
                <a:rPr lang="fr-FR" altLang="fr-FR" sz="1000" i="0"/>
                <a:t>:</a:t>
              </a:r>
              <a:r>
                <a:rPr lang="fr-FR" altLang="fr-FR" sz="800" i="0"/>
                <a:t> </a:t>
              </a:r>
              <a:r>
                <a:rPr lang="fr-FR" altLang="fr-FR" sz="800"/>
                <a:t>tourisme, communication…</a:t>
              </a:r>
              <a:endParaRPr lang="fr-FR" altLang="fr-FR" sz="800" i="0"/>
            </a:p>
          </p:txBody>
        </p:sp>
      </p:grpSp>
      <p:grpSp>
        <p:nvGrpSpPr>
          <p:cNvPr id="175" name="Groupe 174"/>
          <p:cNvGrpSpPr>
            <a:grpSpLocks/>
          </p:cNvGrpSpPr>
          <p:nvPr/>
        </p:nvGrpSpPr>
        <p:grpSpPr bwMode="auto">
          <a:xfrm>
            <a:off x="8388350" y="4586288"/>
            <a:ext cx="314325" cy="1943100"/>
            <a:chOff x="8264955" y="4586546"/>
            <a:chExt cx="273026" cy="1942842"/>
          </a:xfrm>
        </p:grpSpPr>
        <p:grpSp>
          <p:nvGrpSpPr>
            <p:cNvPr id="16531" name="Groupe 24"/>
            <p:cNvGrpSpPr>
              <a:grpSpLocks/>
            </p:cNvGrpSpPr>
            <p:nvPr/>
          </p:nvGrpSpPr>
          <p:grpSpPr bwMode="auto">
            <a:xfrm>
              <a:off x="8264956" y="4586546"/>
              <a:ext cx="273025" cy="1942842"/>
              <a:chOff x="8264956" y="4586546"/>
              <a:chExt cx="273025" cy="1942842"/>
            </a:xfrm>
          </p:grpSpPr>
          <p:sp>
            <p:nvSpPr>
              <p:cNvPr id="178" name="Rectangle 232"/>
              <p:cNvSpPr>
                <a:spLocks noChangeArrowheads="1"/>
              </p:cNvSpPr>
              <p:nvPr/>
            </p:nvSpPr>
            <p:spPr bwMode="auto">
              <a:xfrm>
                <a:off x="8270533" y="5480094"/>
                <a:ext cx="267447" cy="5016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>
                <a:off x="8270533" y="4713367"/>
                <a:ext cx="267447" cy="28593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 bwMode="auto">
              <a:xfrm>
                <a:off x="8267349" y="4586546"/>
                <a:ext cx="270631" cy="12682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i="0">
                  <a:solidFill>
                    <a:schemeClr val="tx1"/>
                  </a:solidFill>
                  <a:cs typeface="Arial" charset="0"/>
                </a:endParaRP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>
                <a:off x="8267349" y="5984899"/>
                <a:ext cx="270631" cy="45400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i="0">
                  <a:cs typeface="Arial" charset="0"/>
                </a:endParaRPr>
              </a:p>
            </p:txBody>
          </p:sp>
          <p:sp>
            <p:nvSpPr>
              <p:cNvPr id="182" name="Ellipse 181"/>
              <p:cNvSpPr/>
              <p:nvPr/>
            </p:nvSpPr>
            <p:spPr bwMode="auto">
              <a:xfrm>
                <a:off x="8264956" y="6380169"/>
                <a:ext cx="256313" cy="14921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83" name="Rectangle 232"/>
              <p:cNvSpPr>
                <a:spLocks noChangeArrowheads="1"/>
              </p:cNvSpPr>
              <p:nvPr/>
            </p:nvSpPr>
            <p:spPr bwMode="auto">
              <a:xfrm>
                <a:off x="8270534" y="5141972"/>
                <a:ext cx="267446" cy="33812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4" name="Rectangle 240"/>
              <p:cNvSpPr/>
              <p:nvPr/>
            </p:nvSpPr>
            <p:spPr bwMode="auto">
              <a:xfrm>
                <a:off x="8270534" y="4996575"/>
                <a:ext cx="267447" cy="14604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i="0">
                    <a:solidFill>
                      <a:schemeClr val="tx1"/>
                    </a:solidFill>
                    <a:cs typeface="Arial" charset="0"/>
                  </a:rPr>
                  <a:t> </a:t>
                </a:r>
              </a:p>
            </p:txBody>
          </p:sp>
        </p:grpSp>
        <p:sp>
          <p:nvSpPr>
            <p:cNvPr id="177" name="Text Box 252"/>
            <p:cNvSpPr txBox="1">
              <a:spLocks noChangeArrowheads="1"/>
            </p:cNvSpPr>
            <p:nvPr/>
          </p:nvSpPr>
          <p:spPr bwMode="auto">
            <a:xfrm rot="16200000">
              <a:off x="7660597" y="5648044"/>
              <a:ext cx="1455544" cy="246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000" b="1" i="0" spc="-20" dirty="0"/>
                <a:t>Social </a:t>
              </a:r>
              <a:r>
                <a:rPr lang="fr-FR" altLang="fr-FR" sz="1000" b="1" i="0" spc="-20" dirty="0" smtClean="0"/>
                <a:t>  et   paramédical</a:t>
              </a:r>
              <a:endParaRPr lang="fr-FR" altLang="fr-FR" sz="900" b="1" i="0" spc="-20" dirty="0"/>
            </a:p>
          </p:txBody>
        </p:sp>
      </p:grpSp>
      <p:grpSp>
        <p:nvGrpSpPr>
          <p:cNvPr id="185" name="Group 181"/>
          <p:cNvGrpSpPr>
            <a:grpSpLocks/>
          </p:cNvGrpSpPr>
          <p:nvPr/>
        </p:nvGrpSpPr>
        <p:grpSpPr bwMode="auto">
          <a:xfrm>
            <a:off x="2751138" y="4106863"/>
            <a:ext cx="554037" cy="2395537"/>
            <a:chOff x="853" y="2611"/>
            <a:chExt cx="349" cy="1509"/>
          </a:xfrm>
        </p:grpSpPr>
        <p:grpSp>
          <p:nvGrpSpPr>
            <p:cNvPr id="16509" name="Groupe 13"/>
            <p:cNvGrpSpPr>
              <a:grpSpLocks/>
            </p:cNvGrpSpPr>
            <p:nvPr/>
          </p:nvGrpSpPr>
          <p:grpSpPr bwMode="auto">
            <a:xfrm>
              <a:off x="853" y="2611"/>
              <a:ext cx="344" cy="1443"/>
              <a:chOff x="1355679" y="4145648"/>
              <a:chExt cx="545807" cy="2291665"/>
            </a:xfrm>
          </p:grpSpPr>
          <p:sp>
            <p:nvSpPr>
              <p:cNvPr id="189" name="Rectangle 188"/>
              <p:cNvSpPr/>
              <p:nvPr/>
            </p:nvSpPr>
            <p:spPr bwMode="auto">
              <a:xfrm>
                <a:off x="1608102" y="6016463"/>
                <a:ext cx="293384" cy="420850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 bwMode="auto">
              <a:xfrm>
                <a:off x="1608101" y="5540026"/>
                <a:ext cx="293384" cy="47484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 bwMode="auto">
              <a:xfrm>
                <a:off x="1448722" y="5106466"/>
                <a:ext cx="452764" cy="43355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 bwMode="auto">
              <a:xfrm>
                <a:off x="1355680" y="4287379"/>
                <a:ext cx="545806" cy="331332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 bwMode="auto">
              <a:xfrm>
                <a:off x="1355680" y="4620498"/>
                <a:ext cx="545806" cy="420855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 bwMode="auto">
              <a:xfrm>
                <a:off x="1355679" y="4145648"/>
                <a:ext cx="545806" cy="14173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b="1" spc="-90" dirty="0">
                    <a:solidFill>
                      <a:schemeClr val="bg1"/>
                    </a:solidFill>
                  </a:rPr>
                  <a:t>Ingénieur</a:t>
                </a:r>
                <a:endParaRPr lang="fr-FR" sz="900" b="1" i="0" spc="-9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8" name="Ellipse 5"/>
            <p:cNvSpPr/>
            <p:nvPr/>
          </p:nvSpPr>
          <p:spPr bwMode="auto">
            <a:xfrm>
              <a:off x="1007" y="4027"/>
              <a:ext cx="195" cy="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195" name="Rectangle 7"/>
          <p:cNvSpPr>
            <a:spLocks noChangeArrowheads="1"/>
          </p:cNvSpPr>
          <p:nvPr/>
        </p:nvSpPr>
        <p:spPr bwMode="auto">
          <a:xfrm>
            <a:off x="2516188" y="550863"/>
            <a:ext cx="4035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Schéma de l’enseignement </a:t>
            </a:r>
            <a:b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supérieur français</a:t>
            </a:r>
            <a:endParaRPr lang="fr-FR" i="0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456" name="Rectangle 202"/>
          <p:cNvSpPr>
            <a:spLocks noChangeArrowheads="1"/>
          </p:cNvSpPr>
          <p:nvPr/>
        </p:nvSpPr>
        <p:spPr bwMode="auto">
          <a:xfrm>
            <a:off x="8394700" y="4545013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57" name="Rectangle 202"/>
          <p:cNvSpPr>
            <a:spLocks noChangeArrowheads="1"/>
          </p:cNvSpPr>
          <p:nvPr/>
        </p:nvSpPr>
        <p:spPr bwMode="auto">
          <a:xfrm>
            <a:off x="8382000" y="4978400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pic>
        <p:nvPicPr>
          <p:cNvPr id="16458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" name="Rectangle 200"/>
          <p:cNvSpPr/>
          <p:nvPr/>
        </p:nvSpPr>
        <p:spPr bwMode="auto">
          <a:xfrm>
            <a:off x="4594225" y="5500688"/>
            <a:ext cx="127000" cy="94615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</a:rPr>
              <a:t>CPGE</a:t>
            </a:r>
            <a:endParaRPr lang="fr-FR" sz="1100" b="1" i="0" dirty="0">
              <a:solidFill>
                <a:schemeClr val="bg1"/>
              </a:solidFill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5341938" y="4585640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951535" y="4595742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16468" name="Text Box 163"/>
          <p:cNvSpPr txBox="1">
            <a:spLocks noChangeArrowheads="1"/>
          </p:cNvSpPr>
          <p:nvPr/>
        </p:nvSpPr>
        <p:spPr bwMode="auto">
          <a:xfrm rot="-5400000">
            <a:off x="4368800" y="4552950"/>
            <a:ext cx="12811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Commerce - Gestion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2" name="Text Box 163"/>
          <p:cNvSpPr txBox="1">
            <a:spLocks noChangeArrowheads="1"/>
          </p:cNvSpPr>
          <p:nvPr/>
        </p:nvSpPr>
        <p:spPr bwMode="auto">
          <a:xfrm rot="-5400000">
            <a:off x="4989513" y="4560888"/>
            <a:ext cx="12811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Grandes Écoles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5" name="Text Box 163"/>
          <p:cNvSpPr txBox="1">
            <a:spLocks noChangeArrowheads="1"/>
          </p:cNvSpPr>
          <p:nvPr/>
        </p:nvSpPr>
        <p:spPr bwMode="auto">
          <a:xfrm rot="-5400000">
            <a:off x="5599112" y="4594226"/>
            <a:ext cx="12811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Ingénieurs - Vétérinaire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198" name="Ellipse 5"/>
          <p:cNvSpPr/>
          <p:nvPr/>
        </p:nvSpPr>
        <p:spPr bwMode="auto">
          <a:xfrm>
            <a:off x="683568" y="3586530"/>
            <a:ext cx="344340" cy="163503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/>
              <a:t>S</a:t>
            </a:r>
            <a:endParaRPr lang="fr-FR" sz="900" i="0" dirty="0"/>
          </a:p>
        </p:txBody>
      </p:sp>
      <p:sp>
        <p:nvSpPr>
          <p:cNvPr id="210" name="Rectangle 232"/>
          <p:cNvSpPr>
            <a:spLocks noChangeArrowheads="1"/>
          </p:cNvSpPr>
          <p:nvPr/>
        </p:nvSpPr>
        <p:spPr bwMode="auto">
          <a:xfrm>
            <a:off x="7484762" y="3874617"/>
            <a:ext cx="326675" cy="24335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800" b="1" i="0"/>
          </a:p>
        </p:txBody>
      </p:sp>
      <p:sp>
        <p:nvSpPr>
          <p:cNvPr id="211" name="Rectangle 240"/>
          <p:cNvSpPr/>
          <p:nvPr/>
        </p:nvSpPr>
        <p:spPr bwMode="auto">
          <a:xfrm>
            <a:off x="7486348" y="3675064"/>
            <a:ext cx="325089" cy="1995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fr-FR" sz="600" b="1" spc="-20" dirty="0">
                <a:solidFill>
                  <a:schemeClr val="bg1"/>
                </a:solidFill>
                <a:cs typeface="Arial" charset="0"/>
              </a:rPr>
              <a:t>HMONP</a:t>
            </a:r>
            <a:endParaRPr lang="fr-FR" sz="600" b="1" i="0" spc="-2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12" name="Text Box 252"/>
          <p:cNvSpPr txBox="1">
            <a:spLocks noChangeArrowheads="1"/>
          </p:cNvSpPr>
          <p:nvPr/>
        </p:nvSpPr>
        <p:spPr bwMode="auto">
          <a:xfrm rot="16200000">
            <a:off x="7254082" y="562371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Beaux-Arts</a:t>
            </a:r>
            <a:endParaRPr lang="fr-FR" altLang="fr-FR" sz="900" b="1" i="0" spc="-2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8914794" y="4925121"/>
            <a:ext cx="53352" cy="15418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i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15" name="Rectangle 231"/>
          <p:cNvSpPr>
            <a:spLocks noChangeArrowheads="1"/>
          </p:cNvSpPr>
          <p:nvPr/>
        </p:nvSpPr>
        <p:spPr bwMode="auto">
          <a:xfrm>
            <a:off x="8106516" y="5479462"/>
            <a:ext cx="248351" cy="5064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16" name="Rectangle 232"/>
          <p:cNvSpPr>
            <a:spLocks noChangeArrowheads="1"/>
          </p:cNvSpPr>
          <p:nvPr/>
        </p:nvSpPr>
        <p:spPr bwMode="auto">
          <a:xfrm>
            <a:off x="8106516" y="5085042"/>
            <a:ext cx="248345" cy="394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17" name="Rectangle 240"/>
          <p:cNvSpPr/>
          <p:nvPr/>
        </p:nvSpPr>
        <p:spPr bwMode="auto">
          <a:xfrm>
            <a:off x="8106515" y="4940580"/>
            <a:ext cx="248346" cy="14446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fr-FR" sz="500" b="1" i="0" dirty="0">
                <a:solidFill>
                  <a:schemeClr val="bg1"/>
                </a:solidFill>
                <a:cs typeface="Arial" charset="0"/>
              </a:rPr>
              <a:t>DNMADE</a:t>
            </a:r>
          </a:p>
        </p:txBody>
      </p:sp>
      <p:sp>
        <p:nvSpPr>
          <p:cNvPr id="218" name="Rectangle 232"/>
          <p:cNvSpPr>
            <a:spLocks noChangeArrowheads="1"/>
          </p:cNvSpPr>
          <p:nvPr/>
        </p:nvSpPr>
        <p:spPr bwMode="auto">
          <a:xfrm>
            <a:off x="7858171" y="4588875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0" name="Text Box 252"/>
          <p:cNvSpPr txBox="1">
            <a:spLocks noChangeArrowheads="1"/>
          </p:cNvSpPr>
          <p:nvPr/>
        </p:nvSpPr>
        <p:spPr bwMode="auto">
          <a:xfrm rot="16200000">
            <a:off x="7511257" y="561736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Arts</a:t>
            </a:r>
            <a:r>
              <a:rPr lang="fr-FR" altLang="fr-FR" sz="1000" b="1" spc="-20" dirty="0" smtClean="0"/>
              <a:t> </a:t>
            </a:r>
            <a:r>
              <a:rPr lang="fr-FR" altLang="fr-FR" sz="1000" b="1" i="0" spc="-20" dirty="0" smtClean="0"/>
              <a:t>Appliqués</a:t>
            </a:r>
            <a:endParaRPr lang="fr-FR" altLang="fr-FR" sz="900" b="1" i="0" spc="-20" dirty="0"/>
          </a:p>
        </p:txBody>
      </p:sp>
      <p:sp>
        <p:nvSpPr>
          <p:cNvPr id="219" name="Rectangle 232"/>
          <p:cNvSpPr>
            <a:spLocks noChangeArrowheads="1"/>
          </p:cNvSpPr>
          <p:nvPr/>
        </p:nvSpPr>
        <p:spPr bwMode="auto">
          <a:xfrm>
            <a:off x="8106512" y="4592234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1" name="Rectangle 232"/>
          <p:cNvSpPr>
            <a:spLocks noChangeArrowheads="1"/>
          </p:cNvSpPr>
          <p:nvPr/>
        </p:nvSpPr>
        <p:spPr bwMode="auto">
          <a:xfrm>
            <a:off x="8106086" y="4291077"/>
            <a:ext cx="248637" cy="295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8388448" y="4278748"/>
            <a:ext cx="307902" cy="28597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8388350" y="4131646"/>
            <a:ext cx="311568" cy="12683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altLang="fr-FR" sz="600" b="1" i="0" dirty="0">
                <a:solidFill>
                  <a:schemeClr val="bg1"/>
                </a:solidFill>
              </a:rPr>
              <a:t>DE</a:t>
            </a:r>
            <a:endParaRPr lang="fr-FR" sz="1400" i="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095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  <p:bldP spid="205" grpId="0"/>
      <p:bldP spid="212" grpId="0"/>
      <p:bldP spid="2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8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3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96000">
                  <a:srgbClr val="FAC090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" name="Rectangle 76"/>
            <p:cNvSpPr>
              <a:spLocks noChangeArrowheads="1"/>
            </p:cNvSpPr>
            <p:nvPr/>
          </p:nvSpPr>
          <p:spPr bwMode="auto">
            <a:xfrm>
              <a:off x="108" y="235"/>
              <a:ext cx="1411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 DCG</a:t>
              </a:r>
              <a:endParaRPr lang="fr-FR" sz="29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11188" y="1557338"/>
            <a:ext cx="7993062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Le </a:t>
            </a:r>
            <a:r>
              <a:rPr lang="fr-FR" altLang="fr-FR" sz="2000" b="1">
                <a:solidFill>
                  <a:srgbClr val="580000"/>
                </a:solidFill>
              </a:rPr>
              <a:t>D</a:t>
            </a:r>
            <a:r>
              <a:rPr lang="fr-FR" altLang="fr-FR" sz="1800" b="1">
                <a:solidFill>
                  <a:srgbClr val="C00000"/>
                </a:solidFill>
              </a:rPr>
              <a:t>iplôme de </a:t>
            </a:r>
            <a:r>
              <a:rPr lang="fr-FR" altLang="fr-FR" sz="2000" b="1">
                <a:solidFill>
                  <a:srgbClr val="580000"/>
                </a:solidFill>
              </a:rPr>
              <a:t>C</a:t>
            </a:r>
            <a:r>
              <a:rPr lang="fr-FR" altLang="fr-FR" sz="1800" b="1">
                <a:solidFill>
                  <a:srgbClr val="C00000"/>
                </a:solidFill>
              </a:rPr>
              <a:t>omptabilité et </a:t>
            </a:r>
            <a:r>
              <a:rPr lang="fr-FR" altLang="fr-FR" sz="2000" b="1">
                <a:solidFill>
                  <a:srgbClr val="580000"/>
                </a:solidFill>
              </a:rPr>
              <a:t>G</a:t>
            </a:r>
            <a:r>
              <a:rPr lang="fr-FR" altLang="fr-FR" sz="1800" b="1">
                <a:solidFill>
                  <a:srgbClr val="C00000"/>
                </a:solidFill>
              </a:rPr>
              <a:t>estion constitue le premier grade de la filière comptable. Il se prépare en 3 ans. Il s’agit d’un diplôme professionnalisant, mais qui permet également de se préparer au long chemin de l’expertise.</a:t>
            </a:r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6011863" y="3067050"/>
            <a:ext cx="194468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Économie 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Management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400">
                <a:solidFill>
                  <a:srgbClr val="595959"/>
                </a:solidFill>
              </a:rPr>
              <a:t> Contrôle de gestion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Droit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Comptabilité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Anglais des affaires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Relations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400">
                <a:solidFill>
                  <a:srgbClr val="595959"/>
                </a:solidFill>
              </a:rPr>
              <a:t>professionnelles…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6011863" y="2708275"/>
            <a:ext cx="2339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i="0"/>
              <a:t>Au programme </a:t>
            </a:r>
            <a:r>
              <a:rPr lang="fr-FR" altLang="fr-FR" sz="1200">
                <a:solidFill>
                  <a:srgbClr val="595959"/>
                </a:solidFill>
              </a:rPr>
              <a:t>(13 U.E.)</a:t>
            </a:r>
          </a:p>
        </p:txBody>
      </p:sp>
      <p:grpSp>
        <p:nvGrpSpPr>
          <p:cNvPr id="41990" name="Groupe 5"/>
          <p:cNvGrpSpPr>
            <a:grpSpLocks/>
          </p:cNvGrpSpPr>
          <p:nvPr/>
        </p:nvGrpSpPr>
        <p:grpSpPr bwMode="auto">
          <a:xfrm>
            <a:off x="684213" y="2800350"/>
            <a:ext cx="1131887" cy="3771900"/>
            <a:chOff x="684213" y="2800350"/>
            <a:chExt cx="1131887" cy="3771900"/>
          </a:xfrm>
        </p:grpSpPr>
        <p:sp>
          <p:nvSpPr>
            <p:cNvPr id="214" name="Rectangle 213"/>
            <p:cNvSpPr/>
            <p:nvPr/>
          </p:nvSpPr>
          <p:spPr>
            <a:xfrm>
              <a:off x="1255713" y="6015038"/>
              <a:ext cx="560387" cy="46513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1258888" y="5559425"/>
              <a:ext cx="557212" cy="46513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1258888" y="5162549"/>
              <a:ext cx="557212" cy="39846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1258888" y="5005388"/>
              <a:ext cx="557212" cy="15716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DCG</a:t>
              </a:r>
            </a:p>
          </p:txBody>
        </p:sp>
        <p:sp>
          <p:nvSpPr>
            <p:cNvPr id="13" name="Ellipse 5"/>
            <p:cNvSpPr/>
            <p:nvPr/>
          </p:nvSpPr>
          <p:spPr>
            <a:xfrm>
              <a:off x="1384300" y="6423025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42014" name="Text Box 163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 rot="-5400000">
              <a:off x="1003301" y="5611812"/>
              <a:ext cx="1079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i="0"/>
                <a:t>Comptabilité</a:t>
              </a:r>
              <a:br>
                <a:rPr lang="fr-FR" altLang="fr-FR" sz="1000" i="0"/>
              </a:br>
              <a:r>
                <a:rPr lang="fr-FR" altLang="fr-FR" sz="1000" i="0"/>
                <a:t>Gestion</a:t>
              </a:r>
            </a:p>
          </p:txBody>
        </p:sp>
        <p:sp>
          <p:nvSpPr>
            <p:cNvPr id="8" name="Rectangle 231"/>
            <p:cNvSpPr/>
            <p:nvPr/>
          </p:nvSpPr>
          <p:spPr>
            <a:xfrm>
              <a:off x="1258888" y="4595813"/>
              <a:ext cx="557212" cy="39052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9" name="Rectangle 232"/>
            <p:cNvSpPr/>
            <p:nvPr/>
          </p:nvSpPr>
          <p:spPr>
            <a:xfrm>
              <a:off x="1258888" y="4292600"/>
              <a:ext cx="557212" cy="30321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1258888" y="3716338"/>
              <a:ext cx="557212" cy="37782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1258888" y="3309938"/>
              <a:ext cx="557212" cy="4064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1258888" y="2987675"/>
              <a:ext cx="557212" cy="32226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10" name="Rectangle 240"/>
            <p:cNvSpPr/>
            <p:nvPr/>
          </p:nvSpPr>
          <p:spPr>
            <a:xfrm>
              <a:off x="1258888" y="4122738"/>
              <a:ext cx="557212" cy="179387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DSCG</a:t>
              </a: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1258888" y="2801938"/>
              <a:ext cx="557212" cy="185737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DEC</a:t>
              </a:r>
            </a:p>
          </p:txBody>
        </p:sp>
        <p:sp>
          <p:nvSpPr>
            <p:cNvPr id="11" name="Ellipse 5"/>
            <p:cNvSpPr/>
            <p:nvPr/>
          </p:nvSpPr>
          <p:spPr>
            <a:xfrm>
              <a:off x="1384300" y="4895850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2" name="Ellipse 5"/>
            <p:cNvSpPr/>
            <p:nvPr/>
          </p:nvSpPr>
          <p:spPr>
            <a:xfrm>
              <a:off x="1384300" y="4010025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42042" name="Text Box 164"/>
            <p:cNvSpPr txBox="1">
              <a:spLocks noChangeArrowheads="1"/>
            </p:cNvSpPr>
            <p:nvPr/>
          </p:nvSpPr>
          <p:spPr bwMode="auto">
            <a:xfrm rot="-5400000">
              <a:off x="1008063" y="3235325"/>
              <a:ext cx="1079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i="0"/>
                <a:t>Expertise comptable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927100" y="6032500"/>
              <a:ext cx="328613" cy="447675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1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927100" y="5559425"/>
              <a:ext cx="328613" cy="473075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2</a:t>
              </a: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927100" y="4986338"/>
              <a:ext cx="328613" cy="574675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3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84213" y="4986338"/>
              <a:ext cx="242887" cy="1493837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L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927100" y="4076700"/>
              <a:ext cx="328613" cy="57150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927100" y="4595813"/>
              <a:ext cx="328613" cy="390525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4</a:t>
              </a: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684213" y="4071938"/>
              <a:ext cx="242887" cy="914400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M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927100" y="3716338"/>
              <a:ext cx="328613" cy="377825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6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27100" y="3309938"/>
              <a:ext cx="328613" cy="40640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7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927100" y="2801938"/>
              <a:ext cx="328613" cy="50800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8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84213" y="2800350"/>
              <a:ext cx="242887" cy="129381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D</a:t>
              </a:r>
            </a:p>
          </p:txBody>
        </p:sp>
      </p:grp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2411413" y="2781300"/>
            <a:ext cx="2952750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Admission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Bac </a:t>
            </a:r>
            <a:r>
              <a:rPr lang="fr-FR" altLang="fr-FR" sz="1200">
                <a:solidFill>
                  <a:srgbClr val="595959"/>
                </a:solidFill>
              </a:rPr>
              <a:t>compatible avec la spécialité choisie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/>
              <a:t>Sélection sur dossier</a:t>
            </a:r>
            <a:r>
              <a:rPr lang="fr-FR" altLang="fr-FR" sz="1800"/>
              <a:t> </a:t>
            </a:r>
            <a:br>
              <a:rPr lang="fr-FR" altLang="fr-FR" sz="1800"/>
            </a:br>
            <a:r>
              <a:rPr lang="fr-FR" altLang="fr-FR" sz="1200">
                <a:solidFill>
                  <a:srgbClr val="595959"/>
                </a:solidFill>
              </a:rPr>
              <a:t>- 2 premiers bulletins de terminale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</a:t>
            </a:r>
            <a:r>
              <a:rPr lang="fr-FR" altLang="fr-FR" sz="1200"/>
              <a:t> </a:t>
            </a:r>
            <a:r>
              <a:rPr lang="fr-FR" altLang="fr-FR" sz="1200">
                <a:solidFill>
                  <a:srgbClr val="595959"/>
                </a:solidFill>
              </a:rPr>
              <a:t>bulletins de 1re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résultats épreuves anticipées français</a:t>
            </a:r>
            <a:endParaRPr lang="fr-FR" altLang="fr-FR" sz="1200"/>
          </a:p>
        </p:txBody>
      </p:sp>
      <p:sp>
        <p:nvSpPr>
          <p:cNvPr id="28689" name="Text Box 31"/>
          <p:cNvSpPr txBox="1">
            <a:spLocks noChangeArrowheads="1"/>
          </p:cNvSpPr>
          <p:nvPr/>
        </p:nvSpPr>
        <p:spPr bwMode="auto">
          <a:xfrm>
            <a:off x="2411413" y="4292600"/>
            <a:ext cx="2952750" cy="225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fr-FR" sz="1800" i="0"/>
              <a:t>Organisation des études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6 semestres</a:t>
            </a:r>
            <a:r>
              <a:rPr lang="fr-FR" altLang="fr-FR" sz="1200">
                <a:solidFill>
                  <a:srgbClr val="595959"/>
                </a:solidFill>
              </a:rPr>
              <a:t> (schéma LMD)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Évaluations en fin de semestre</a:t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30 ECTS par semestre à acquérir </a:t>
            </a:r>
            <a:r>
              <a:rPr lang="fr-FR" altLang="fr-FR" sz="1200">
                <a:solidFill>
                  <a:srgbClr val="595959"/>
                </a:solidFill>
              </a:rPr>
              <a:t>(DCG = 180 crédits)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800" b="1" i="0"/>
              <a:t>.</a:t>
            </a:r>
            <a:r>
              <a:rPr lang="fr-FR" altLang="fr-FR" sz="1800"/>
              <a:t> </a:t>
            </a:r>
            <a:r>
              <a:rPr lang="fr-FR" altLang="fr-FR" sz="1400"/>
              <a:t>Pas de redoublement </a:t>
            </a:r>
            <a:r>
              <a:rPr lang="fr-FR" altLang="fr-FR" sz="1200"/>
              <a:t>sur les deux 1res années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Alternance de cours magistraux, de TD et TP</a:t>
            </a:r>
            <a:r>
              <a:rPr lang="fr-FR" altLang="fr-FR" sz="1400"/>
              <a:t/>
            </a:r>
            <a:br>
              <a:rPr lang="fr-FR" altLang="fr-FR" sz="1400"/>
            </a:br>
            <a:r>
              <a:rPr lang="fr-FR" altLang="fr-FR" sz="1800" b="1" i="0"/>
              <a:t>. </a:t>
            </a:r>
            <a:r>
              <a:rPr lang="fr-FR" altLang="fr-FR" sz="1400"/>
              <a:t>8 semaines de</a:t>
            </a:r>
            <a:r>
              <a:rPr lang="fr-FR" altLang="fr-FR" sz="1800" b="1" i="0"/>
              <a:t> </a:t>
            </a:r>
            <a:r>
              <a:rPr lang="fr-FR" altLang="fr-FR" sz="1400"/>
              <a:t>stage</a:t>
            </a:r>
            <a:r>
              <a:rPr lang="fr-FR" altLang="fr-FR" sz="1400">
                <a:solidFill>
                  <a:srgbClr val="595959"/>
                </a:solidFill>
              </a:rPr>
              <a:t> en entreprises </a:t>
            </a:r>
            <a:r>
              <a:rPr lang="fr-FR" altLang="fr-FR" sz="1200">
                <a:solidFill>
                  <a:srgbClr val="595959"/>
                </a:solidFill>
              </a:rPr>
              <a:t>(UE « Relations pro »)</a:t>
            </a:r>
            <a:endParaRPr lang="fr-FR" altLang="fr-FR" sz="1200"/>
          </a:p>
        </p:txBody>
      </p:sp>
      <p:sp>
        <p:nvSpPr>
          <p:cNvPr id="28691" name="Text Box 31"/>
          <p:cNvSpPr txBox="1">
            <a:spLocks noChangeArrowheads="1"/>
          </p:cNvSpPr>
          <p:nvPr/>
        </p:nvSpPr>
        <p:spPr bwMode="auto">
          <a:xfrm>
            <a:off x="6011863" y="4868863"/>
            <a:ext cx="28082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Débouchés pro.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/>
              <a:t>Comptable, contrôleur de gestion, auditeur, concours administratifs de la fonction publique</a:t>
            </a:r>
            <a:endParaRPr lang="fr-FR" altLang="fr-FR" sz="1200">
              <a:solidFill>
                <a:srgbClr val="595959"/>
              </a:solidFill>
            </a:endParaRPr>
          </a:p>
        </p:txBody>
      </p:sp>
      <p:sp>
        <p:nvSpPr>
          <p:cNvPr id="26710" name="Rectangle 86"/>
          <p:cNvSpPr>
            <a:spLocks noChangeArrowheads="1"/>
          </p:cNvSpPr>
          <p:nvPr/>
        </p:nvSpPr>
        <p:spPr bwMode="auto">
          <a:xfrm>
            <a:off x="6011863" y="5589588"/>
            <a:ext cx="28463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200">
                <a:solidFill>
                  <a:srgbClr val="595959"/>
                </a:solidFill>
              </a:rPr>
              <a:t>DSCG : responsable de services comptables</a:t>
            </a:r>
          </a:p>
        </p:txBody>
      </p:sp>
      <p:sp>
        <p:nvSpPr>
          <p:cNvPr id="26711" name="Rectangle 87"/>
          <p:cNvSpPr>
            <a:spLocks noChangeArrowheads="1"/>
          </p:cNvSpPr>
          <p:nvPr/>
        </p:nvSpPr>
        <p:spPr bwMode="auto">
          <a:xfrm>
            <a:off x="6011863" y="6021388"/>
            <a:ext cx="28463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200">
                <a:solidFill>
                  <a:srgbClr val="595959"/>
                </a:solidFill>
              </a:rPr>
              <a:t>DEC : expert-comptable, commissaire aux comptes, directeur financier</a:t>
            </a: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508625" y="2781300"/>
            <a:ext cx="0" cy="3743325"/>
          </a:xfrm>
          <a:prstGeom prst="line">
            <a:avLst/>
          </a:prstGeom>
          <a:noFill/>
          <a:ln w="127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41997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8" name="Picture 5">
            <a:hlinkClick r:id="rId3" action="ppaction://hlinksldjump" tooltip="Revenir au schéma général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5038" y="6429375"/>
            <a:ext cx="555625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2048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6638" grpId="0"/>
      <p:bldP spid="26710" grpId="0"/>
      <p:bldP spid="26711" grpId="0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50" name="Connecteur droit 8249"/>
          <p:cNvCxnSpPr/>
          <p:nvPr/>
        </p:nvCxnSpPr>
        <p:spPr>
          <a:xfrm flipV="1">
            <a:off x="2084388" y="4757738"/>
            <a:ext cx="6350" cy="31750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avec flèche 198"/>
          <p:cNvCxnSpPr/>
          <p:nvPr/>
        </p:nvCxnSpPr>
        <p:spPr bwMode="auto">
          <a:xfrm flipH="1" flipV="1">
            <a:off x="6203950" y="2997200"/>
            <a:ext cx="1822450" cy="1479550"/>
          </a:xfrm>
          <a:prstGeom prst="straightConnector1">
            <a:avLst/>
          </a:prstGeom>
          <a:ln w="22225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41" name="Groupe 8240"/>
          <p:cNvGrpSpPr>
            <a:grpSpLocks/>
          </p:cNvGrpSpPr>
          <p:nvPr/>
        </p:nvGrpSpPr>
        <p:grpSpPr bwMode="auto">
          <a:xfrm>
            <a:off x="6503988" y="3468688"/>
            <a:ext cx="1308100" cy="1003300"/>
            <a:chOff x="6839053" y="3734190"/>
            <a:chExt cx="1308074" cy="1003014"/>
          </a:xfrm>
        </p:grpSpPr>
        <p:sp>
          <p:nvSpPr>
            <p:cNvPr id="164" name="Ellipse 163"/>
            <p:cNvSpPr/>
            <p:nvPr/>
          </p:nvSpPr>
          <p:spPr bwMode="auto">
            <a:xfrm>
              <a:off x="6839053" y="3734190"/>
              <a:ext cx="1066557" cy="46311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80"/>
                </a:lnSpc>
                <a:defRPr/>
              </a:pPr>
              <a:r>
                <a:rPr lang="fr-FR" sz="1400" dirty="0"/>
                <a:t>Vie active</a:t>
              </a:r>
            </a:p>
          </p:txBody>
        </p:sp>
        <p:cxnSp>
          <p:nvCxnSpPr>
            <p:cNvPr id="165" name="Connecteur droit avec flèche 164"/>
            <p:cNvCxnSpPr/>
            <p:nvPr/>
          </p:nvCxnSpPr>
          <p:spPr bwMode="auto">
            <a:xfrm flipH="1" flipV="1">
              <a:off x="7496265" y="4178563"/>
              <a:ext cx="650862" cy="558641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96" name="Groupe 8195"/>
          <p:cNvGrpSpPr>
            <a:grpSpLocks/>
          </p:cNvGrpSpPr>
          <p:nvPr/>
        </p:nvGrpSpPr>
        <p:grpSpPr bwMode="auto">
          <a:xfrm>
            <a:off x="292100" y="4244975"/>
            <a:ext cx="1066800" cy="830263"/>
            <a:chOff x="291462" y="4245408"/>
            <a:chExt cx="1066800" cy="829780"/>
          </a:xfrm>
        </p:grpSpPr>
        <p:sp>
          <p:nvSpPr>
            <p:cNvPr id="63" name="Ellipse 62"/>
            <p:cNvSpPr/>
            <p:nvPr/>
          </p:nvSpPr>
          <p:spPr bwMode="auto">
            <a:xfrm>
              <a:off x="291462" y="4245408"/>
              <a:ext cx="1066800" cy="46328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80"/>
                </a:lnSpc>
                <a:defRPr/>
              </a:pPr>
              <a:r>
                <a:rPr lang="fr-FR" sz="1400" dirty="0"/>
                <a:t>Vie active</a:t>
              </a:r>
            </a:p>
          </p:txBody>
        </p:sp>
        <p:cxnSp>
          <p:nvCxnSpPr>
            <p:cNvPr id="64" name="Connecteur droit avec flèche 63"/>
            <p:cNvCxnSpPr/>
            <p:nvPr/>
          </p:nvCxnSpPr>
          <p:spPr bwMode="auto">
            <a:xfrm flipH="1" flipV="1">
              <a:off x="1031237" y="4699169"/>
              <a:ext cx="206375" cy="376019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79388" y="1412875"/>
            <a:ext cx="7391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rgbClr val="C00000"/>
                </a:solidFill>
              </a:rPr>
              <a:t>Des parcours préparatoires et de fin d’études de bac </a:t>
            </a:r>
            <a:r>
              <a:rPr lang="fr-FR" altLang="fr-FR" sz="2000">
                <a:solidFill>
                  <a:srgbClr val="C00000"/>
                </a:solidFill>
              </a:rPr>
              <a:t>+ </a:t>
            </a:r>
            <a:r>
              <a:rPr lang="fr-FR" altLang="fr-FR" sz="2000" b="1">
                <a:solidFill>
                  <a:srgbClr val="C00000"/>
                </a:solidFill>
              </a:rPr>
              <a:t>2 à bac </a:t>
            </a:r>
            <a:r>
              <a:rPr lang="fr-FR" altLang="fr-FR" sz="2000">
                <a:solidFill>
                  <a:srgbClr val="C00000"/>
                </a:solidFill>
              </a:rPr>
              <a:t>+ </a:t>
            </a:r>
            <a:r>
              <a:rPr lang="fr-FR" altLang="fr-FR" sz="2000" b="1">
                <a:solidFill>
                  <a:srgbClr val="C00000"/>
                </a:solidFill>
              </a:rPr>
              <a:t>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rgbClr val="C00000"/>
                </a:solidFill>
              </a:rPr>
              <a:t>et de nombreuses passerelles…</a:t>
            </a:r>
            <a:endParaRPr lang="fr-FR" altLang="fr-FR" sz="2000">
              <a:solidFill>
                <a:srgbClr val="404040"/>
              </a:solidFill>
              <a:latin typeface="Arial" pitchFamily="34" charset="0"/>
            </a:endParaRPr>
          </a:p>
        </p:txBody>
      </p:sp>
      <p:grpSp>
        <p:nvGrpSpPr>
          <p:cNvPr id="33799" name="Group 36"/>
          <p:cNvGrpSpPr>
            <a:grpSpLocks/>
          </p:cNvGrpSpPr>
          <p:nvPr/>
        </p:nvGrpSpPr>
        <p:grpSpPr bwMode="auto">
          <a:xfrm>
            <a:off x="0" y="0"/>
            <a:ext cx="3563938" cy="1208088"/>
            <a:chOff x="0" y="0"/>
            <a:chExt cx="2245" cy="761"/>
          </a:xfrm>
        </p:grpSpPr>
        <p:sp>
          <p:nvSpPr>
            <p:cNvPr id="44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2245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85000">
                  <a:schemeClr val="tx1">
                    <a:lumMod val="50000"/>
                    <a:lumOff val="50000"/>
                  </a:schemeClr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340" y="253"/>
              <a:ext cx="1512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 i="0" dirty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 lycée</a:t>
              </a:r>
              <a:endParaRPr lang="fr-FR" sz="2900" i="0" dirty="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grpSp>
        <p:nvGrpSpPr>
          <p:cNvPr id="4" name="Groupe 3"/>
          <p:cNvGrpSpPr>
            <a:grpSpLocks/>
          </p:cNvGrpSpPr>
          <p:nvPr/>
        </p:nvGrpSpPr>
        <p:grpSpPr bwMode="auto">
          <a:xfrm>
            <a:off x="2921000" y="5043488"/>
            <a:ext cx="3451225" cy="1531937"/>
            <a:chOff x="2920405" y="5488812"/>
            <a:chExt cx="3041651" cy="1085850"/>
          </a:xfrm>
        </p:grpSpPr>
        <p:sp>
          <p:nvSpPr>
            <p:cNvPr id="48" name="Rectangle 47">
              <a:hlinkClick r:id="rId2" action="ppaction://hlinksldjump"/>
            </p:cNvPr>
            <p:cNvSpPr/>
            <p:nvPr/>
          </p:nvSpPr>
          <p:spPr bwMode="auto">
            <a:xfrm>
              <a:off x="3411491" y="6021047"/>
              <a:ext cx="824072" cy="46472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200" b="1" i="0" dirty="0">
                  <a:solidFill>
                    <a:schemeClr val="bg1"/>
                  </a:solidFill>
                  <a:cs typeface="Arial" charset="0"/>
                </a:rPr>
                <a:t>CPGE</a:t>
              </a:r>
            </a:p>
            <a:p>
              <a:pPr algn="ctr" eaLnBrk="1" hangingPunct="1">
                <a:defRPr/>
              </a:pPr>
              <a:r>
                <a:rPr lang="fr-FR" sz="900" b="1" i="0" dirty="0">
                  <a:solidFill>
                    <a:schemeClr val="bg1"/>
                  </a:solidFill>
                  <a:cs typeface="Arial" charset="0"/>
                </a:rPr>
                <a:t>Eco</a:t>
              </a:r>
              <a:r>
                <a:rPr lang="fr-FR" sz="800" b="1" i="0" dirty="0">
                  <a:solidFill>
                    <a:schemeClr val="bg1"/>
                  </a:solidFill>
                  <a:cs typeface="Arial" charset="0"/>
                </a:rPr>
                <a:t>nomiques</a:t>
              </a:r>
            </a:p>
          </p:txBody>
        </p:sp>
        <p:sp>
          <p:nvSpPr>
            <p:cNvPr id="49" name="Rectangle 48">
              <a:hlinkClick r:id="rId2" action="ppaction://hlinksldjump"/>
            </p:cNvPr>
            <p:cNvSpPr/>
            <p:nvPr/>
          </p:nvSpPr>
          <p:spPr bwMode="auto">
            <a:xfrm>
              <a:off x="3411491" y="5638468"/>
              <a:ext cx="824072" cy="407335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200" b="1" i="0" dirty="0">
                  <a:solidFill>
                    <a:schemeClr val="bg1"/>
                  </a:solidFill>
                  <a:cs typeface="Arial" charset="0"/>
                </a:rPr>
                <a:t>CPGE</a:t>
              </a:r>
              <a:br>
                <a:rPr lang="fr-FR" sz="1200" b="1" i="0" dirty="0">
                  <a:solidFill>
                    <a:schemeClr val="bg1"/>
                  </a:solidFill>
                  <a:cs typeface="Arial" charset="0"/>
                </a:rPr>
              </a:br>
              <a:r>
                <a:rPr lang="fr-FR" sz="900" b="1" i="0" dirty="0">
                  <a:solidFill>
                    <a:schemeClr val="bg1"/>
                  </a:solidFill>
                  <a:cs typeface="Arial" charset="0"/>
                </a:rPr>
                <a:t>Eco</a:t>
              </a:r>
              <a:r>
                <a:rPr lang="fr-FR" sz="800" b="1" i="0" dirty="0">
                  <a:solidFill>
                    <a:schemeClr val="bg1"/>
                  </a:solidFill>
                  <a:cs typeface="Arial" charset="0"/>
                </a:rPr>
                <a:t>nomiques</a:t>
              </a:r>
            </a:p>
          </p:txBody>
        </p:sp>
        <p:sp>
          <p:nvSpPr>
            <p:cNvPr id="50" name="Ellipse 5"/>
            <p:cNvSpPr/>
            <p:nvPr/>
          </p:nvSpPr>
          <p:spPr bwMode="auto">
            <a:xfrm>
              <a:off x="3598971" y="6425006"/>
              <a:ext cx="472897" cy="149656"/>
            </a:xfrm>
            <a:prstGeom prst="ellipse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51" name="Rectangle 50">
              <a:hlinkClick r:id="rId2" action="ppaction://hlinksldjump"/>
            </p:cNvPr>
            <p:cNvSpPr/>
            <p:nvPr/>
          </p:nvSpPr>
          <p:spPr bwMode="auto">
            <a:xfrm>
              <a:off x="4280334" y="6018797"/>
              <a:ext cx="821274" cy="46584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1200" b="1" i="0" dirty="0">
                <a:solidFill>
                  <a:schemeClr val="bg1"/>
                </a:solidFill>
                <a:cs typeface="Arial" charset="0"/>
              </a:endParaRPr>
            </a:p>
            <a:p>
              <a:pPr algn="ctr" eaLnBrk="1" hangingPunct="1">
                <a:defRPr/>
              </a:pPr>
              <a:r>
                <a:rPr lang="fr-FR" sz="1200" b="1" i="0" dirty="0">
                  <a:solidFill>
                    <a:schemeClr val="bg1"/>
                  </a:solidFill>
                  <a:cs typeface="Arial" charset="0"/>
                </a:rPr>
                <a:t>CPGE</a:t>
              </a:r>
            </a:p>
            <a:p>
              <a:pPr algn="ctr" eaLnBrk="1" hangingPunct="1">
                <a:defRPr/>
              </a:pPr>
              <a:r>
                <a:rPr lang="fr-FR" sz="1000" b="1" i="0" dirty="0">
                  <a:solidFill>
                    <a:schemeClr val="bg1"/>
                  </a:solidFill>
                  <a:cs typeface="Arial" charset="0"/>
                </a:rPr>
                <a:t>Littéraires</a:t>
              </a:r>
            </a:p>
            <a:p>
              <a:pPr algn="ctr" eaLnBrk="1" hangingPunct="1">
                <a:defRPr/>
              </a:pPr>
              <a:endParaRPr lang="fr-FR" sz="1200" i="0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52" name="Rectangle 51">
              <a:hlinkClick r:id="rId2" action="ppaction://hlinksldjump"/>
            </p:cNvPr>
            <p:cNvSpPr/>
            <p:nvPr/>
          </p:nvSpPr>
          <p:spPr bwMode="auto">
            <a:xfrm>
              <a:off x="4280334" y="5640718"/>
              <a:ext cx="821274" cy="405084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200" b="1" i="0" dirty="0">
                  <a:solidFill>
                    <a:schemeClr val="bg1"/>
                  </a:solidFill>
                  <a:cs typeface="Arial" charset="0"/>
                </a:rPr>
                <a:t>CPGE</a:t>
              </a:r>
            </a:p>
            <a:p>
              <a:pPr algn="ctr" eaLnBrk="1" hangingPunct="1">
                <a:defRPr/>
              </a:pPr>
              <a:r>
                <a:rPr lang="fr-FR" sz="1000" b="1" i="0" dirty="0">
                  <a:solidFill>
                    <a:schemeClr val="bg1"/>
                  </a:solidFill>
                  <a:cs typeface="Arial" charset="0"/>
                </a:rPr>
                <a:t>Littéraires</a:t>
              </a:r>
            </a:p>
          </p:txBody>
        </p:sp>
        <p:sp>
          <p:nvSpPr>
            <p:cNvPr id="53" name="Ellipse 5"/>
            <p:cNvSpPr/>
            <p:nvPr/>
          </p:nvSpPr>
          <p:spPr bwMode="auto">
            <a:xfrm>
              <a:off x="4448226" y="6425006"/>
              <a:ext cx="474297" cy="149656"/>
            </a:xfrm>
            <a:prstGeom prst="ellipse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54" name="Rectangle 53">
              <a:hlinkClick r:id="rId2" action="ppaction://hlinksldjump"/>
            </p:cNvPr>
            <p:cNvSpPr/>
            <p:nvPr/>
          </p:nvSpPr>
          <p:spPr bwMode="auto">
            <a:xfrm>
              <a:off x="5139383" y="6018797"/>
              <a:ext cx="822673" cy="46584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1200" b="1" i="0" dirty="0">
                <a:solidFill>
                  <a:schemeClr val="bg1"/>
                </a:solidFill>
                <a:cs typeface="Arial" charset="0"/>
              </a:endParaRPr>
            </a:p>
            <a:p>
              <a:pPr algn="ctr" eaLnBrk="1" hangingPunct="1">
                <a:defRPr/>
              </a:pPr>
              <a:r>
                <a:rPr lang="fr-FR" sz="1200" b="1" i="0" dirty="0">
                  <a:solidFill>
                    <a:schemeClr val="bg1"/>
                  </a:solidFill>
                  <a:cs typeface="Arial" charset="0"/>
                </a:rPr>
                <a:t>CPGE</a:t>
              </a:r>
            </a:p>
            <a:p>
              <a:pPr algn="ctr" eaLnBrk="1" hangingPunct="1">
                <a:defRPr/>
              </a:pPr>
              <a:r>
                <a:rPr lang="fr-FR" sz="900" b="1" i="0" dirty="0">
                  <a:solidFill>
                    <a:schemeClr val="bg1"/>
                  </a:solidFill>
                  <a:cs typeface="Arial" charset="0"/>
                </a:rPr>
                <a:t>Scientifiques</a:t>
              </a:r>
            </a:p>
            <a:p>
              <a:pPr algn="ctr" eaLnBrk="1" hangingPunct="1">
                <a:defRPr/>
              </a:pPr>
              <a:endParaRPr lang="fr-FR" sz="1200" i="0" dirty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55" name="Rectangle 54">
              <a:hlinkClick r:id="rId2" action="ppaction://hlinksldjump"/>
            </p:cNvPr>
            <p:cNvSpPr/>
            <p:nvPr/>
          </p:nvSpPr>
          <p:spPr bwMode="auto">
            <a:xfrm>
              <a:off x="5139383" y="5640718"/>
              <a:ext cx="822673" cy="405084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200" b="1" i="0" dirty="0">
                  <a:solidFill>
                    <a:schemeClr val="bg1"/>
                  </a:solidFill>
                  <a:cs typeface="Arial" charset="0"/>
                </a:rPr>
                <a:t>CPGE</a:t>
              </a:r>
            </a:p>
            <a:p>
              <a:pPr algn="ctr" eaLnBrk="1" hangingPunct="1">
                <a:defRPr/>
              </a:pPr>
              <a:r>
                <a:rPr lang="fr-FR" sz="900" b="1" i="0" dirty="0">
                  <a:solidFill>
                    <a:schemeClr val="bg1"/>
                  </a:solidFill>
                  <a:cs typeface="Arial" charset="0"/>
                </a:rPr>
                <a:t>Scientifiques</a:t>
              </a:r>
            </a:p>
          </p:txBody>
        </p:sp>
        <p:sp>
          <p:nvSpPr>
            <p:cNvPr id="56" name="Ellipse 5"/>
            <p:cNvSpPr/>
            <p:nvPr/>
          </p:nvSpPr>
          <p:spPr bwMode="auto">
            <a:xfrm>
              <a:off x="5298881" y="6425006"/>
              <a:ext cx="472897" cy="149656"/>
            </a:xfrm>
            <a:prstGeom prst="ellipse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57" name="Ellipse 5"/>
            <p:cNvSpPr/>
            <p:nvPr/>
          </p:nvSpPr>
          <p:spPr bwMode="auto">
            <a:xfrm>
              <a:off x="5298881" y="5488812"/>
              <a:ext cx="472897" cy="149656"/>
            </a:xfrm>
            <a:prstGeom prst="ellipse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i="0" dirty="0"/>
                <a:t>C</a:t>
              </a:r>
            </a:p>
          </p:txBody>
        </p:sp>
        <p:sp>
          <p:nvSpPr>
            <p:cNvPr id="59" name="Ellipse 5"/>
            <p:cNvSpPr/>
            <p:nvPr/>
          </p:nvSpPr>
          <p:spPr bwMode="auto">
            <a:xfrm>
              <a:off x="3598971" y="5488812"/>
              <a:ext cx="472897" cy="149656"/>
            </a:xfrm>
            <a:prstGeom prst="ellipse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i="0" dirty="0"/>
                <a:t>C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2920405" y="6045802"/>
              <a:ext cx="491086" cy="438841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2920405" y="5640718"/>
              <a:ext cx="491086" cy="40508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58" name="Ellipse 5"/>
            <p:cNvSpPr/>
            <p:nvPr/>
          </p:nvSpPr>
          <p:spPr bwMode="auto">
            <a:xfrm>
              <a:off x="4448226" y="5488812"/>
              <a:ext cx="474297" cy="149656"/>
            </a:xfrm>
            <a:prstGeom prst="ellipse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i="0" dirty="0"/>
                <a:t>C</a:t>
              </a:r>
            </a:p>
          </p:txBody>
        </p:sp>
      </p:grpSp>
      <p:grpSp>
        <p:nvGrpSpPr>
          <p:cNvPr id="7" name="Groupe 6"/>
          <p:cNvGrpSpPr>
            <a:grpSpLocks/>
          </p:cNvGrpSpPr>
          <p:nvPr/>
        </p:nvGrpSpPr>
        <p:grpSpPr bwMode="auto">
          <a:xfrm>
            <a:off x="6735763" y="4318000"/>
            <a:ext cx="1949450" cy="2235200"/>
            <a:chOff x="684213" y="4817812"/>
            <a:chExt cx="1131887" cy="1754438"/>
          </a:xfrm>
        </p:grpSpPr>
        <p:sp>
          <p:nvSpPr>
            <p:cNvPr id="65" name="Rectangle 64"/>
            <p:cNvSpPr/>
            <p:nvPr/>
          </p:nvSpPr>
          <p:spPr>
            <a:xfrm>
              <a:off x="1255687" y="6015112"/>
              <a:ext cx="560413" cy="46490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258452" y="5558932"/>
              <a:ext cx="557648" cy="46615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258452" y="5095273"/>
              <a:ext cx="557648" cy="46615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258452" y="4941468"/>
              <a:ext cx="557648" cy="15704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DCG</a:t>
              </a:r>
            </a:p>
          </p:txBody>
        </p:sp>
        <p:sp>
          <p:nvSpPr>
            <p:cNvPr id="69" name="Ellipse 5"/>
            <p:cNvSpPr/>
            <p:nvPr/>
          </p:nvSpPr>
          <p:spPr>
            <a:xfrm>
              <a:off x="1384729" y="6422724"/>
              <a:ext cx="319841" cy="149526"/>
            </a:xfrm>
            <a:prstGeom prst="ellipse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33905" name="Text Box 163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 rot="-5400000">
              <a:off x="1003301" y="5640529"/>
              <a:ext cx="1079500" cy="339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i="0"/>
                <a:t>Comptabilité</a:t>
              </a:r>
              <a:br>
                <a:rPr lang="fr-FR" altLang="fr-FR" sz="1600" i="0"/>
              </a:br>
              <a:r>
                <a:rPr lang="fr-FR" altLang="fr-FR" sz="1600" i="0"/>
                <a:t>Gestion</a:t>
              </a:r>
            </a:p>
          </p:txBody>
        </p:sp>
        <p:sp>
          <p:nvSpPr>
            <p:cNvPr id="71" name="Ellipse 5"/>
            <p:cNvSpPr/>
            <p:nvPr/>
          </p:nvSpPr>
          <p:spPr>
            <a:xfrm>
              <a:off x="1433120" y="4817812"/>
              <a:ext cx="210658" cy="149567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927550" y="6025235"/>
              <a:ext cx="328137" cy="454808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927550" y="5559212"/>
              <a:ext cx="328137" cy="466023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927550" y="5095681"/>
              <a:ext cx="328137" cy="466023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3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84213" y="5095273"/>
              <a:ext cx="243337" cy="1384744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L</a:t>
              </a:r>
            </a:p>
          </p:txBody>
        </p:sp>
      </p:grpSp>
      <p:grpSp>
        <p:nvGrpSpPr>
          <p:cNvPr id="8238" name="Groupe 8237"/>
          <p:cNvGrpSpPr>
            <a:grpSpLocks/>
          </p:cNvGrpSpPr>
          <p:nvPr/>
        </p:nvGrpSpPr>
        <p:grpSpPr bwMode="auto">
          <a:xfrm>
            <a:off x="1430338" y="3114675"/>
            <a:ext cx="654050" cy="1960563"/>
            <a:chOff x="1430435" y="3114822"/>
            <a:chExt cx="653256" cy="1960368"/>
          </a:xfrm>
        </p:grpSpPr>
        <p:cxnSp>
          <p:nvCxnSpPr>
            <p:cNvPr id="102" name="Connecteur droit avec flèche 101"/>
            <p:cNvCxnSpPr/>
            <p:nvPr/>
          </p:nvCxnSpPr>
          <p:spPr bwMode="auto">
            <a:xfrm flipV="1">
              <a:off x="1739621" y="3798967"/>
              <a:ext cx="17442" cy="127622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85" name="Groupe 11"/>
            <p:cNvGrpSpPr>
              <a:grpSpLocks/>
            </p:cNvGrpSpPr>
            <p:nvPr/>
          </p:nvGrpSpPr>
          <p:grpSpPr bwMode="auto">
            <a:xfrm>
              <a:off x="1430435" y="3114822"/>
              <a:ext cx="653256" cy="684145"/>
              <a:chOff x="1993102" y="3411241"/>
              <a:chExt cx="653256" cy="684145"/>
            </a:xfrm>
          </p:grpSpPr>
          <p:sp>
            <p:nvSpPr>
              <p:cNvPr id="100" name="Rectangle 99">
                <a:hlinkClick r:id="" action="ppaction://noaction"/>
              </p:cNvPr>
              <p:cNvSpPr/>
              <p:nvPr/>
            </p:nvSpPr>
            <p:spPr bwMode="auto">
              <a:xfrm>
                <a:off x="1993102" y="3596961"/>
                <a:ext cx="653256" cy="498425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i="0" dirty="0">
                    <a:solidFill>
                      <a:srgbClr val="F8F8F8"/>
                    </a:solidFill>
                  </a:rPr>
                  <a:t>Licence Pro.</a:t>
                </a:r>
              </a:p>
            </p:txBody>
          </p:sp>
          <p:sp>
            <p:nvSpPr>
              <p:cNvPr id="101" name="Rectangle 100">
                <a:hlinkClick r:id="" action="ppaction://noaction"/>
              </p:cNvPr>
              <p:cNvSpPr/>
              <p:nvPr/>
            </p:nvSpPr>
            <p:spPr bwMode="auto">
              <a:xfrm>
                <a:off x="1993102" y="3411241"/>
                <a:ext cx="653256" cy="182545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700" b="1" i="0" dirty="0">
                    <a:solidFill>
                      <a:schemeClr val="bg1"/>
                    </a:solidFill>
                  </a:rPr>
                  <a:t>Licence Pro.</a:t>
                </a:r>
              </a:p>
            </p:txBody>
          </p:sp>
        </p:grpSp>
      </p:grpSp>
      <p:grpSp>
        <p:nvGrpSpPr>
          <p:cNvPr id="8239" name="Groupe 8238"/>
          <p:cNvGrpSpPr>
            <a:grpSpLocks/>
          </p:cNvGrpSpPr>
          <p:nvPr/>
        </p:nvGrpSpPr>
        <p:grpSpPr bwMode="auto">
          <a:xfrm>
            <a:off x="2176463" y="3108325"/>
            <a:ext cx="654050" cy="1987550"/>
            <a:chOff x="2176657" y="3107678"/>
            <a:chExt cx="653256" cy="1988197"/>
          </a:xfrm>
        </p:grpSpPr>
        <p:grpSp>
          <p:nvGrpSpPr>
            <p:cNvPr id="33872" name="Groupe 8196"/>
            <p:cNvGrpSpPr>
              <a:grpSpLocks/>
            </p:cNvGrpSpPr>
            <p:nvPr/>
          </p:nvGrpSpPr>
          <p:grpSpPr bwMode="auto">
            <a:xfrm>
              <a:off x="2176657" y="3791891"/>
              <a:ext cx="653256" cy="1303984"/>
              <a:chOff x="2176657" y="3791891"/>
              <a:chExt cx="653256" cy="1303984"/>
            </a:xfrm>
          </p:grpSpPr>
          <p:cxnSp>
            <p:nvCxnSpPr>
              <p:cNvPr id="106" name="Connecteur droit avec flèche 105"/>
              <p:cNvCxnSpPr/>
              <p:nvPr/>
            </p:nvCxnSpPr>
            <p:spPr bwMode="auto">
              <a:xfrm flipV="1">
                <a:off x="2267034" y="4322512"/>
                <a:ext cx="137945" cy="773363"/>
              </a:xfrm>
              <a:prstGeom prst="straightConnector1">
                <a:avLst/>
              </a:prstGeom>
              <a:ln w="9525">
                <a:solidFill>
                  <a:srgbClr val="C00000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Rectangle 103">
                <a:hlinkClick r:id="" action="ppaction://noaction"/>
              </p:cNvPr>
              <p:cNvSpPr/>
              <p:nvPr/>
            </p:nvSpPr>
            <p:spPr bwMode="auto">
              <a:xfrm>
                <a:off x="2176657" y="3792114"/>
                <a:ext cx="653256" cy="530397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i="0" dirty="0">
                    <a:solidFill>
                      <a:schemeClr val="bg1"/>
                    </a:solidFill>
                  </a:rPr>
                  <a:t>L2</a:t>
                </a:r>
                <a:r>
                  <a:rPr lang="fr-FR" sz="1200" b="1" i="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p:grpSp>
        <p:grpSp>
          <p:nvGrpSpPr>
            <p:cNvPr id="33873" name="Groupe 108"/>
            <p:cNvGrpSpPr>
              <a:grpSpLocks/>
            </p:cNvGrpSpPr>
            <p:nvPr/>
          </p:nvGrpSpPr>
          <p:grpSpPr bwMode="auto">
            <a:xfrm>
              <a:off x="2176657" y="3107678"/>
              <a:ext cx="653256" cy="684212"/>
              <a:chOff x="1993102" y="3411241"/>
              <a:chExt cx="653256" cy="684212"/>
            </a:xfrm>
          </p:grpSpPr>
          <p:sp>
            <p:nvSpPr>
              <p:cNvPr id="110" name="Rectangle 109">
                <a:hlinkClick r:id="" action="ppaction://noaction"/>
              </p:cNvPr>
              <p:cNvSpPr/>
              <p:nvPr/>
            </p:nvSpPr>
            <p:spPr bwMode="auto">
              <a:xfrm>
                <a:off x="1993102" y="3597040"/>
                <a:ext cx="653256" cy="49863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i="0" dirty="0">
                    <a:solidFill>
                      <a:schemeClr val="bg1"/>
                    </a:solidFill>
                  </a:rPr>
                  <a:t>L3</a:t>
                </a:r>
              </a:p>
            </p:txBody>
          </p:sp>
          <p:sp>
            <p:nvSpPr>
              <p:cNvPr id="111" name="Rectangle 110">
                <a:hlinkClick r:id="" action="ppaction://noaction"/>
              </p:cNvPr>
              <p:cNvSpPr/>
              <p:nvPr/>
            </p:nvSpPr>
            <p:spPr bwMode="auto">
              <a:xfrm>
                <a:off x="1993102" y="3411241"/>
                <a:ext cx="653256" cy="18262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Licence</a:t>
                </a:r>
                <a:r>
                  <a:rPr lang="fr-FR" sz="700" b="1" i="0" dirty="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</p:grpSp>
      <p:grpSp>
        <p:nvGrpSpPr>
          <p:cNvPr id="8246" name="Groupe 8245"/>
          <p:cNvGrpSpPr>
            <a:grpSpLocks/>
          </p:cNvGrpSpPr>
          <p:nvPr/>
        </p:nvGrpSpPr>
        <p:grpSpPr bwMode="auto">
          <a:xfrm>
            <a:off x="1979613" y="3559175"/>
            <a:ext cx="4283075" cy="1706563"/>
            <a:chOff x="1979712" y="3559665"/>
            <a:chExt cx="4282325" cy="1705328"/>
          </a:xfrm>
        </p:grpSpPr>
        <p:cxnSp>
          <p:nvCxnSpPr>
            <p:cNvPr id="166" name="Connecteur droit 165"/>
            <p:cNvCxnSpPr/>
            <p:nvPr/>
          </p:nvCxnSpPr>
          <p:spPr>
            <a:xfrm>
              <a:off x="3566934" y="4919168"/>
              <a:ext cx="0" cy="345825"/>
            </a:xfrm>
            <a:prstGeom prst="line">
              <a:avLst/>
            </a:prstGeom>
            <a:ln w="317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cteur droit 169"/>
            <p:cNvCxnSpPr/>
            <p:nvPr/>
          </p:nvCxnSpPr>
          <p:spPr>
            <a:xfrm>
              <a:off x="6262037" y="4911236"/>
              <a:ext cx="0" cy="345825"/>
            </a:xfrm>
            <a:prstGeom prst="line">
              <a:avLst/>
            </a:prstGeom>
            <a:ln w="31750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66" name="Groupe 8244"/>
            <p:cNvGrpSpPr>
              <a:grpSpLocks/>
            </p:cNvGrpSpPr>
            <p:nvPr/>
          </p:nvGrpSpPr>
          <p:grpSpPr bwMode="auto">
            <a:xfrm>
              <a:off x="1979712" y="3559665"/>
              <a:ext cx="4282325" cy="1359780"/>
              <a:chOff x="1979712" y="3559665"/>
              <a:chExt cx="4282325" cy="1359780"/>
            </a:xfrm>
          </p:grpSpPr>
          <p:cxnSp>
            <p:nvCxnSpPr>
              <p:cNvPr id="154" name="Connecteur droit avec flèche 153"/>
              <p:cNvCxnSpPr/>
              <p:nvPr/>
            </p:nvCxnSpPr>
            <p:spPr bwMode="auto">
              <a:xfrm flipV="1">
                <a:off x="1979712" y="3799204"/>
                <a:ext cx="0" cy="1107273"/>
              </a:xfrm>
              <a:prstGeom prst="straightConnector1">
                <a:avLst/>
              </a:prstGeom>
              <a:ln w="9525">
                <a:solidFill>
                  <a:srgbClr val="C00000"/>
                </a:solidFill>
                <a:prstDash val="sys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868" name="Groupe 8239"/>
              <p:cNvGrpSpPr>
                <a:grpSpLocks/>
              </p:cNvGrpSpPr>
              <p:nvPr/>
            </p:nvGrpSpPr>
            <p:grpSpPr bwMode="auto">
              <a:xfrm>
                <a:off x="1979713" y="3559665"/>
                <a:ext cx="4282324" cy="1359780"/>
                <a:chOff x="1979713" y="3559665"/>
                <a:chExt cx="4282324" cy="1359780"/>
              </a:xfrm>
            </p:grpSpPr>
            <p:cxnSp>
              <p:nvCxnSpPr>
                <p:cNvPr id="107" name="Connecteur droit avec flèche 106"/>
                <p:cNvCxnSpPr/>
                <p:nvPr/>
              </p:nvCxnSpPr>
              <p:spPr bwMode="auto">
                <a:xfrm flipH="1" flipV="1">
                  <a:off x="2832050" y="3559665"/>
                  <a:ext cx="733297" cy="1326189"/>
                </a:xfrm>
                <a:prstGeom prst="straightConnector1">
                  <a:avLst/>
                </a:prstGeom>
                <a:ln w="22225">
                  <a:solidFill>
                    <a:srgbClr val="C00000"/>
                  </a:solidFill>
                  <a:prstDash val="sys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Connecteur droit 111"/>
                <p:cNvCxnSpPr/>
                <p:nvPr/>
              </p:nvCxnSpPr>
              <p:spPr>
                <a:xfrm>
                  <a:off x="3563760" y="4919168"/>
                  <a:ext cx="2698277" cy="0"/>
                </a:xfrm>
                <a:prstGeom prst="line">
                  <a:avLst/>
                </a:prstGeom>
                <a:ln w="31750">
                  <a:solidFill>
                    <a:srgbClr val="C0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Connecteur droit 156"/>
                <p:cNvCxnSpPr/>
                <p:nvPr/>
              </p:nvCxnSpPr>
              <p:spPr>
                <a:xfrm>
                  <a:off x="1979712" y="4906477"/>
                  <a:ext cx="2698277" cy="0"/>
                </a:xfrm>
                <a:prstGeom prst="line">
                  <a:avLst/>
                </a:prstGeom>
                <a:ln w="9525">
                  <a:solidFill>
                    <a:srgbClr val="C00000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218" name="Groupe 8217"/>
          <p:cNvGrpSpPr>
            <a:grpSpLocks/>
          </p:cNvGrpSpPr>
          <p:nvPr/>
        </p:nvGrpSpPr>
        <p:grpSpPr bwMode="auto">
          <a:xfrm>
            <a:off x="3641725" y="1985963"/>
            <a:ext cx="2562225" cy="3057525"/>
            <a:chOff x="3642148" y="1986936"/>
            <a:chExt cx="2561478" cy="3056852"/>
          </a:xfrm>
        </p:grpSpPr>
        <p:cxnSp>
          <p:nvCxnSpPr>
            <p:cNvPr id="114" name="Connecteur droit avec flèche 113"/>
            <p:cNvCxnSpPr>
              <a:stCxn id="58" idx="0"/>
            </p:cNvCxnSpPr>
            <p:nvPr/>
          </p:nvCxnSpPr>
          <p:spPr bwMode="auto">
            <a:xfrm flipH="1" flipV="1">
              <a:off x="4922887" y="3720104"/>
              <a:ext cx="1587" cy="132368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50" name="Groupe 8216"/>
            <p:cNvGrpSpPr>
              <a:grpSpLocks/>
            </p:cNvGrpSpPr>
            <p:nvPr/>
          </p:nvGrpSpPr>
          <p:grpSpPr bwMode="auto">
            <a:xfrm>
              <a:off x="3642148" y="1986936"/>
              <a:ext cx="2561478" cy="1733032"/>
              <a:chOff x="3642148" y="1986936"/>
              <a:chExt cx="2561478" cy="1733032"/>
            </a:xfrm>
          </p:grpSpPr>
          <p:sp>
            <p:nvSpPr>
              <p:cNvPr id="186" name="Rectangle 185"/>
              <p:cNvSpPr/>
              <p:nvPr/>
            </p:nvSpPr>
            <p:spPr bwMode="auto">
              <a:xfrm>
                <a:off x="3642148" y="3146947"/>
                <a:ext cx="2561478" cy="573021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Rectangle 186"/>
              <p:cNvSpPr/>
              <p:nvPr/>
            </p:nvSpPr>
            <p:spPr bwMode="auto">
              <a:xfrm>
                <a:off x="3642148" y="2194876"/>
                <a:ext cx="2561478" cy="425083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tx1"/>
                    </a:solidFill>
                  </a:rPr>
                  <a:t/>
                </a:r>
                <a:br>
                  <a:rPr lang="fr-FR" sz="800" b="1" i="0" dirty="0">
                    <a:solidFill>
                      <a:schemeClr val="tx1"/>
                    </a:solidFill>
                  </a:rPr>
                </a:br>
                <a:endParaRPr lang="fr-FR" sz="8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Rectangle 187"/>
              <p:cNvSpPr/>
              <p:nvPr/>
            </p:nvSpPr>
            <p:spPr bwMode="auto">
              <a:xfrm>
                <a:off x="3642148" y="2619957"/>
                <a:ext cx="2556717" cy="526989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788" name="Rectangle 188"/>
              <p:cNvSpPr>
                <a:spLocks noChangeArrowheads="1"/>
              </p:cNvSpPr>
              <p:nvPr/>
            </p:nvSpPr>
            <p:spPr bwMode="auto">
              <a:xfrm>
                <a:off x="3642148" y="1986936"/>
                <a:ext cx="2561478" cy="207939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fr-FR" altLang="fr-FR" sz="1100" b="1" i="0" smtClean="0">
                    <a:solidFill>
                      <a:schemeClr val="bg1"/>
                    </a:solidFill>
                  </a:rPr>
                  <a:t>Diplômes  d’écoles, master…</a:t>
                </a:r>
              </a:p>
            </p:txBody>
          </p:sp>
          <p:sp>
            <p:nvSpPr>
              <p:cNvPr id="150" name="Text Box 163"/>
              <p:cNvSpPr txBox="1">
                <a:spLocks noChangeArrowheads="1"/>
              </p:cNvSpPr>
              <p:nvPr/>
            </p:nvSpPr>
            <p:spPr bwMode="auto">
              <a:xfrm>
                <a:off x="4311878" y="2461493"/>
                <a:ext cx="1225193" cy="825318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/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>
                <a:lvl1pPr eaLnBrk="0" hangingPunct="0"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fr-FR" sz="600" i="0" dirty="0" smtClean="0"/>
                  <a:t/>
                </a:r>
                <a:br>
                  <a:rPr lang="fr-FR" sz="600" i="0" dirty="0" smtClean="0"/>
                </a:br>
                <a:r>
                  <a:rPr lang="fr-FR" sz="600" i="0" dirty="0" smtClean="0"/>
                  <a:t/>
                </a:r>
                <a:br>
                  <a:rPr lang="fr-FR" sz="600" i="0" dirty="0" smtClean="0"/>
                </a:br>
                <a:r>
                  <a:rPr lang="fr-FR" sz="1200" b="1" i="0" dirty="0" smtClean="0">
                    <a:solidFill>
                      <a:schemeClr val="bg1"/>
                    </a:solidFill>
                  </a:rPr>
                  <a:t>Grandes </a:t>
                </a:r>
                <a:br>
                  <a:rPr lang="fr-FR" sz="1200" b="1" i="0" dirty="0" smtClean="0">
                    <a:solidFill>
                      <a:schemeClr val="bg1"/>
                    </a:solidFill>
                  </a:rPr>
                </a:br>
                <a:r>
                  <a:rPr lang="fr-FR" sz="1200" b="1" i="0" dirty="0" smtClean="0">
                    <a:solidFill>
                      <a:schemeClr val="bg1"/>
                    </a:solidFill>
                  </a:rPr>
                  <a:t>Écoles</a:t>
                </a:r>
                <a:r>
                  <a:rPr lang="fr-FR" sz="1200" b="1" i="0" dirty="0" smtClean="0"/>
                  <a:t/>
                </a:r>
                <a:br>
                  <a:rPr lang="fr-FR" sz="1200" b="1" i="0" dirty="0" smtClean="0"/>
                </a:br>
                <a:r>
                  <a:rPr lang="fr-FR" sz="600" b="1" i="0" dirty="0" smtClean="0"/>
                  <a:t/>
                </a:r>
                <a:br>
                  <a:rPr lang="fr-FR" sz="600" b="1" i="0" dirty="0" smtClean="0"/>
                </a:br>
                <a:endParaRPr lang="fr-FR" sz="600" b="1" i="0" dirty="0" smtClean="0"/>
              </a:p>
            </p:txBody>
          </p:sp>
        </p:grpSp>
      </p:grpSp>
      <p:grpSp>
        <p:nvGrpSpPr>
          <p:cNvPr id="8244" name="Groupe 8243"/>
          <p:cNvGrpSpPr>
            <a:grpSpLocks/>
          </p:cNvGrpSpPr>
          <p:nvPr/>
        </p:nvGrpSpPr>
        <p:grpSpPr bwMode="auto">
          <a:xfrm>
            <a:off x="7726363" y="1271588"/>
            <a:ext cx="960437" cy="903287"/>
            <a:chOff x="7742802" y="1212706"/>
            <a:chExt cx="959947" cy="904155"/>
          </a:xfrm>
        </p:grpSpPr>
        <p:cxnSp>
          <p:nvCxnSpPr>
            <p:cNvPr id="194" name="Connecteur droit avec flèche 193"/>
            <p:cNvCxnSpPr/>
            <p:nvPr/>
          </p:nvCxnSpPr>
          <p:spPr bwMode="auto">
            <a:xfrm flipV="1">
              <a:off x="8228329" y="1412923"/>
              <a:ext cx="0" cy="703938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Rectangle 196"/>
            <p:cNvSpPr/>
            <p:nvPr/>
          </p:nvSpPr>
          <p:spPr>
            <a:xfrm>
              <a:off x="7742802" y="1212706"/>
              <a:ext cx="959947" cy="200217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DEC</a:t>
              </a:r>
            </a:p>
          </p:txBody>
        </p:sp>
      </p:grpSp>
      <p:grpSp>
        <p:nvGrpSpPr>
          <p:cNvPr id="8243" name="Groupe 8242"/>
          <p:cNvGrpSpPr>
            <a:grpSpLocks/>
          </p:cNvGrpSpPr>
          <p:nvPr/>
        </p:nvGrpSpPr>
        <p:grpSpPr bwMode="auto">
          <a:xfrm>
            <a:off x="7726363" y="1808163"/>
            <a:ext cx="960437" cy="2509837"/>
            <a:chOff x="7725916" y="1809048"/>
            <a:chExt cx="961541" cy="2509405"/>
          </a:xfrm>
        </p:grpSpPr>
        <p:sp>
          <p:nvSpPr>
            <p:cNvPr id="177" name="Rectangle 176"/>
            <p:cNvSpPr/>
            <p:nvPr/>
          </p:nvSpPr>
          <p:spPr>
            <a:xfrm>
              <a:off x="7725918" y="2540466"/>
              <a:ext cx="961539" cy="59351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7725916" y="2016937"/>
              <a:ext cx="961536" cy="52670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cxnSp>
          <p:nvCxnSpPr>
            <p:cNvPr id="192" name="Connecteur droit avec flèche 191"/>
            <p:cNvCxnSpPr/>
            <p:nvPr/>
          </p:nvCxnSpPr>
          <p:spPr bwMode="auto">
            <a:xfrm flipH="1" flipV="1">
              <a:off x="8207481" y="3134382"/>
              <a:ext cx="0" cy="1184071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Rectangle 178"/>
            <p:cNvSpPr/>
            <p:nvPr/>
          </p:nvSpPr>
          <p:spPr>
            <a:xfrm>
              <a:off x="7725916" y="1809048"/>
              <a:ext cx="959950" cy="20788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DSCG</a:t>
              </a:r>
            </a:p>
          </p:txBody>
        </p:sp>
      </p:grpSp>
      <p:grpSp>
        <p:nvGrpSpPr>
          <p:cNvPr id="38" name="Groupe 8"/>
          <p:cNvGrpSpPr>
            <a:grpSpLocks/>
          </p:cNvGrpSpPr>
          <p:nvPr/>
        </p:nvGrpSpPr>
        <p:grpSpPr bwMode="auto">
          <a:xfrm>
            <a:off x="539750" y="5043488"/>
            <a:ext cx="1870075" cy="1560512"/>
            <a:chOff x="23121" y="5036836"/>
            <a:chExt cx="2172615" cy="1560813"/>
          </a:xfrm>
        </p:grpSpPr>
        <p:grpSp>
          <p:nvGrpSpPr>
            <p:cNvPr id="33820" name="Group 124"/>
            <p:cNvGrpSpPr>
              <a:grpSpLocks/>
            </p:cNvGrpSpPr>
            <p:nvPr/>
          </p:nvGrpSpPr>
          <p:grpSpPr bwMode="auto">
            <a:xfrm>
              <a:off x="684213" y="5036836"/>
              <a:ext cx="1511523" cy="1560813"/>
              <a:chOff x="2445" y="3417"/>
              <a:chExt cx="363" cy="697"/>
            </a:xfrm>
          </p:grpSpPr>
          <p:sp>
            <p:nvSpPr>
              <p:cNvPr id="42" name="Rectangle 41">
                <a:hlinkClick r:id="rId3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445" y="3765"/>
                <a:ext cx="363" cy="29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/>
                  <a:t>BTS</a:t>
                </a:r>
                <a:r>
                  <a:rPr lang="fr-FR" sz="800" b="1" i="0" dirty="0"/>
                  <a:t>/A</a:t>
                </a:r>
                <a:endParaRPr lang="fr-FR" sz="800" i="0" dirty="0"/>
              </a:p>
            </p:txBody>
          </p:sp>
          <p:sp>
            <p:nvSpPr>
              <p:cNvPr id="43" name="Rectangle 42">
                <a:hlinkClick r:id="rId3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445" y="3516"/>
                <a:ext cx="363" cy="25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/>
                  <a:t>BTS</a:t>
                </a:r>
                <a:r>
                  <a:rPr lang="fr-FR" sz="800" b="1" i="0" dirty="0"/>
                  <a:t>/A</a:t>
                </a:r>
                <a:endParaRPr lang="fr-FR" sz="800" i="0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2445" y="3417"/>
                <a:ext cx="363" cy="9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BTS</a:t>
                </a:r>
              </a:p>
            </p:txBody>
          </p:sp>
          <p:sp>
            <p:nvSpPr>
              <p:cNvPr id="47" name="Ellipse 5"/>
              <p:cNvSpPr/>
              <p:nvPr/>
            </p:nvSpPr>
            <p:spPr>
              <a:xfrm>
                <a:off x="2517" y="4020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23121" y="5816448"/>
              <a:ext cx="662113" cy="65576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3121" y="5251189"/>
              <a:ext cx="662113" cy="57161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rgbClr val="00B0F0"/>
                  </a:solidFill>
                </a:rPr>
                <a:t>2</a:t>
              </a:r>
            </a:p>
          </p:txBody>
        </p:sp>
      </p:grpSp>
      <p:cxnSp>
        <p:nvCxnSpPr>
          <p:cNvPr id="236" name="Connecteur droit 235"/>
          <p:cNvCxnSpPr/>
          <p:nvPr/>
        </p:nvCxnSpPr>
        <p:spPr>
          <a:xfrm>
            <a:off x="2084388" y="4757738"/>
            <a:ext cx="44323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cteur droit 239"/>
          <p:cNvCxnSpPr/>
          <p:nvPr/>
        </p:nvCxnSpPr>
        <p:spPr>
          <a:xfrm flipV="1">
            <a:off x="6503988" y="4748213"/>
            <a:ext cx="6350" cy="295275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cteur droit avec flèche 243"/>
          <p:cNvCxnSpPr/>
          <p:nvPr/>
        </p:nvCxnSpPr>
        <p:spPr bwMode="auto">
          <a:xfrm flipV="1">
            <a:off x="6494463" y="5043488"/>
            <a:ext cx="1231900" cy="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7" name="Groupe 246"/>
          <p:cNvGrpSpPr>
            <a:grpSpLocks/>
          </p:cNvGrpSpPr>
          <p:nvPr/>
        </p:nvGrpSpPr>
        <p:grpSpPr bwMode="auto">
          <a:xfrm>
            <a:off x="8388350" y="3175000"/>
            <a:ext cx="638175" cy="1316038"/>
            <a:chOff x="1196346" y="3276597"/>
            <a:chExt cx="638556" cy="1316248"/>
          </a:xfrm>
        </p:grpSpPr>
        <p:cxnSp>
          <p:nvCxnSpPr>
            <p:cNvPr id="248" name="Connecteur droit avec flèche 247"/>
            <p:cNvCxnSpPr/>
            <p:nvPr/>
          </p:nvCxnSpPr>
          <p:spPr>
            <a:xfrm flipV="1">
              <a:off x="1196346" y="4424543"/>
              <a:ext cx="236679" cy="149249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Ellipse 248"/>
            <p:cNvSpPr/>
            <p:nvPr/>
          </p:nvSpPr>
          <p:spPr>
            <a:xfrm>
              <a:off x="1268333" y="3344818"/>
              <a:ext cx="566569" cy="114706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80"/>
                </a:lnSpc>
                <a:defRPr/>
              </a:pPr>
              <a:endParaRPr lang="fr-FR" sz="1000" dirty="0"/>
            </a:p>
          </p:txBody>
        </p:sp>
        <p:sp>
          <p:nvSpPr>
            <p:cNvPr id="33819" name="ZoneTexte 223"/>
            <p:cNvSpPr txBox="1">
              <a:spLocks noChangeArrowheads="1"/>
            </p:cNvSpPr>
            <p:nvPr/>
          </p:nvSpPr>
          <p:spPr bwMode="auto">
            <a:xfrm rot="-5400000">
              <a:off x="893494" y="3734665"/>
              <a:ext cx="1316248" cy="400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000" i="0">
                  <a:solidFill>
                    <a:schemeClr val="bg1"/>
                  </a:solidFill>
                </a:rPr>
                <a:t>Concours fonction publique</a:t>
              </a:r>
            </a:p>
          </p:txBody>
        </p:sp>
      </p:grpSp>
      <p:pic>
        <p:nvPicPr>
          <p:cNvPr id="33813" name="Picture 5">
            <a:hlinkClick r:id="rId4" action="ppaction://hlinksldjump" tooltip="Revenir au schéma général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24888" y="6478588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14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9359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31"/>
          <p:cNvSpPr>
            <a:spLocks noChangeArrowheads="1"/>
          </p:cNvSpPr>
          <p:nvPr/>
        </p:nvSpPr>
        <p:spPr bwMode="auto">
          <a:xfrm>
            <a:off x="8106516" y="5984287"/>
            <a:ext cx="248351" cy="4540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5951534" y="4246537"/>
            <a:ext cx="576263" cy="346693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5341938" y="4246537"/>
            <a:ext cx="576263" cy="34310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tx1"/>
                </a:solidFill>
              </a:rPr>
              <a:t/>
            </a:r>
            <a:br>
              <a:rPr lang="fr-FR" sz="800" b="1" i="0" dirty="0">
                <a:solidFill>
                  <a:schemeClr val="tx1"/>
                </a:solidFill>
              </a:rPr>
            </a:br>
            <a:endParaRPr lang="fr-FR" sz="800" i="0" dirty="0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5951536" y="5074117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5341937" y="5065885"/>
            <a:ext cx="576263" cy="39191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b="1" i="0" dirty="0">
              <a:solidFill>
                <a:schemeClr val="tx1"/>
              </a:solidFill>
            </a:endParaRPr>
          </a:p>
        </p:txBody>
      </p:sp>
      <p:grpSp>
        <p:nvGrpSpPr>
          <p:cNvPr id="4" name="Group 197"/>
          <p:cNvGrpSpPr>
            <a:grpSpLocks/>
          </p:cNvGrpSpPr>
          <p:nvPr/>
        </p:nvGrpSpPr>
        <p:grpSpPr bwMode="auto">
          <a:xfrm>
            <a:off x="2468563" y="1589088"/>
            <a:ext cx="2390775" cy="246062"/>
            <a:chOff x="1419" y="1117"/>
            <a:chExt cx="1506" cy="155"/>
          </a:xfrm>
        </p:grpSpPr>
        <p:sp>
          <p:nvSpPr>
            <p:cNvPr id="5" name="Ellipse 5"/>
            <p:cNvSpPr/>
            <p:nvPr/>
          </p:nvSpPr>
          <p:spPr bwMode="auto">
            <a:xfrm>
              <a:off x="1419" y="1149"/>
              <a:ext cx="261" cy="1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>
                  <a:solidFill>
                    <a:srgbClr val="FFFFFF"/>
                  </a:solidFill>
                  <a:cs typeface="Arial" charset="0"/>
                </a:rPr>
                <a:t>S</a:t>
              </a:r>
            </a:p>
          </p:txBody>
        </p:sp>
        <p:sp>
          <p:nvSpPr>
            <p:cNvPr id="16877" name="Text Box 210"/>
            <p:cNvSpPr txBox="1">
              <a:spLocks noChangeArrowheads="1"/>
            </p:cNvSpPr>
            <p:nvPr/>
          </p:nvSpPr>
          <p:spPr bwMode="auto">
            <a:xfrm>
              <a:off x="1701" y="1117"/>
              <a:ext cx="122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/>
                <a:t>Admission avec sélection</a:t>
              </a:r>
            </a:p>
          </p:txBody>
        </p:sp>
      </p:grpSp>
      <p:grpSp>
        <p:nvGrpSpPr>
          <p:cNvPr id="13" name="Groupe 12"/>
          <p:cNvGrpSpPr>
            <a:grpSpLocks/>
          </p:cNvGrpSpPr>
          <p:nvPr/>
        </p:nvGrpSpPr>
        <p:grpSpPr bwMode="auto">
          <a:xfrm>
            <a:off x="623888" y="1255713"/>
            <a:ext cx="1198562" cy="5294312"/>
            <a:chOff x="623888" y="1255713"/>
            <a:chExt cx="1198564" cy="5294629"/>
          </a:xfrm>
        </p:grpSpPr>
        <p:grpSp>
          <p:nvGrpSpPr>
            <p:cNvPr id="16824" name="Group 106"/>
            <p:cNvGrpSpPr>
              <a:grpSpLocks/>
            </p:cNvGrpSpPr>
            <p:nvPr/>
          </p:nvGrpSpPr>
          <p:grpSpPr bwMode="auto">
            <a:xfrm>
              <a:off x="623888" y="1255713"/>
              <a:ext cx="1198564" cy="5191125"/>
              <a:chOff x="344" y="791"/>
              <a:chExt cx="755" cy="327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344" y="3796"/>
                <a:ext cx="718" cy="265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L1 santé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348" y="3469"/>
                <a:ext cx="718" cy="28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348" y="3195"/>
                <a:ext cx="718" cy="274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44" y="1438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4" y="2609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44" y="2331"/>
                <a:ext cx="586" cy="278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44" y="2023"/>
                <a:ext cx="509" cy="27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44" y="1731"/>
                <a:ext cx="509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4" y="791"/>
                <a:ext cx="390" cy="361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4" y="1145"/>
                <a:ext cx="390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44" y="2901"/>
                <a:ext cx="722" cy="293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40" y="2532"/>
                <a:ext cx="328" cy="14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Sage-femme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24" y="2263"/>
                <a:ext cx="458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Dentiste Pharmacien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13" y="1370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Généraliste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76" y="791"/>
                <a:ext cx="586" cy="13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Médecin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spécialiste</a:t>
                </a:r>
              </a:p>
            </p:txBody>
          </p:sp>
          <p:sp>
            <p:nvSpPr>
              <p:cNvPr id="31" name="Ellipse 5"/>
              <p:cNvSpPr/>
              <p:nvPr/>
            </p:nvSpPr>
            <p:spPr>
              <a:xfrm>
                <a:off x="567" y="3729"/>
                <a:ext cx="265" cy="103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</p:grpSp>
        <p:sp>
          <p:nvSpPr>
            <p:cNvPr id="15" name="Égal 14"/>
            <p:cNvSpPr/>
            <p:nvPr/>
          </p:nvSpPr>
          <p:spPr>
            <a:xfrm rot="16200000">
              <a:off x="1112834" y="6320150"/>
              <a:ext cx="150821" cy="309563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e 31"/>
          <p:cNvGrpSpPr>
            <a:grpSpLocks/>
          </p:cNvGrpSpPr>
          <p:nvPr/>
        </p:nvGrpSpPr>
        <p:grpSpPr bwMode="auto">
          <a:xfrm>
            <a:off x="1830388" y="2747963"/>
            <a:ext cx="1085850" cy="3854450"/>
            <a:chOff x="1633930" y="2700553"/>
            <a:chExt cx="1084784" cy="3854060"/>
          </a:xfrm>
        </p:grpSpPr>
        <p:grpSp>
          <p:nvGrpSpPr>
            <p:cNvPr id="16786" name="Groupe 22"/>
            <p:cNvGrpSpPr>
              <a:grpSpLocks/>
            </p:cNvGrpSpPr>
            <p:nvPr/>
          </p:nvGrpSpPr>
          <p:grpSpPr bwMode="auto">
            <a:xfrm>
              <a:off x="1633930" y="2700553"/>
              <a:ext cx="1084784" cy="3699065"/>
              <a:chOff x="1633614" y="2700171"/>
              <a:chExt cx="1084783" cy="369943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826698" y="5934583"/>
                <a:ext cx="891699" cy="465021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1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1826698" y="5469362"/>
                <a:ext cx="891699" cy="46680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2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1826696" y="5020018"/>
                <a:ext cx="747685" cy="450138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L 3 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826699" y="4070521"/>
                <a:ext cx="623733" cy="461846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1826698" y="4534155"/>
                <a:ext cx="623733" cy="420764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M 1</a:t>
                </a: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642895" y="5020018"/>
                <a:ext cx="183803" cy="137958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Licence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1826698" y="3627528"/>
                <a:ext cx="492071" cy="3995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1</a:t>
                </a: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1826698" y="3155955"/>
                <a:ext cx="492071" cy="47157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2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1826696" y="2700171"/>
                <a:ext cx="492073" cy="455784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bg1"/>
                    </a:solidFill>
                  </a:rPr>
                  <a:t>D 3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633614" y="4070521"/>
                <a:ext cx="193082" cy="884398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50" b="1" i="0" dirty="0">
                    <a:solidFill>
                      <a:schemeClr val="bg1"/>
                    </a:solidFill>
                  </a:rPr>
                  <a:t>Master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1638277" y="2703436"/>
                <a:ext cx="188419" cy="1323676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000" b="1" i="0" dirty="0">
                    <a:solidFill>
                      <a:schemeClr val="bg1"/>
                    </a:solidFill>
                  </a:rPr>
                  <a:t>Doctorat</a:t>
                </a:r>
              </a:p>
            </p:txBody>
          </p:sp>
          <p:sp>
            <p:nvSpPr>
              <p:cNvPr id="46" name="Ellipse 5"/>
              <p:cNvSpPr/>
              <p:nvPr/>
            </p:nvSpPr>
            <p:spPr bwMode="auto">
              <a:xfrm>
                <a:off x="1950570" y="4906490"/>
                <a:ext cx="375991" cy="147665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4" name="Égal 33"/>
            <p:cNvSpPr/>
            <p:nvPr/>
          </p:nvSpPr>
          <p:spPr>
            <a:xfrm rot="16200000">
              <a:off x="2169888" y="6297599"/>
              <a:ext cx="204767" cy="309259"/>
            </a:xfrm>
            <a:prstGeom prst="mathEqual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47" name="Rectangle 46"/>
          <p:cNvSpPr/>
          <p:nvPr/>
        </p:nvSpPr>
        <p:spPr>
          <a:xfrm>
            <a:off x="3963988" y="6524625"/>
            <a:ext cx="2989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LYCÉE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026275" y="6523038"/>
            <a:ext cx="1952625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ÉCOLES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351213" y="6524625"/>
            <a:ext cx="576262" cy="28892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/>
              <a:t>IUT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2388" y="6524625"/>
            <a:ext cx="285750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1" name="Rectangle 50"/>
          <p:cNvSpPr/>
          <p:nvPr/>
        </p:nvSpPr>
        <p:spPr>
          <a:xfrm>
            <a:off x="295275" y="6524625"/>
            <a:ext cx="328613" cy="285750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i="0"/>
          </a:p>
        </p:txBody>
      </p:sp>
      <p:sp>
        <p:nvSpPr>
          <p:cNvPr id="52" name="Rectangle 51"/>
          <p:cNvSpPr/>
          <p:nvPr/>
        </p:nvSpPr>
        <p:spPr>
          <a:xfrm>
            <a:off x="295275" y="5972175"/>
            <a:ext cx="328613" cy="473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95275" y="5519738"/>
            <a:ext cx="328613" cy="46196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95275" y="50546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2388" y="2281238"/>
            <a:ext cx="571500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95275" y="4140200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95275" y="36750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95275" y="320992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95275" y="2746375"/>
            <a:ext cx="328613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388" y="1255713"/>
            <a:ext cx="571500" cy="5715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2388" y="1816100"/>
            <a:ext cx="571500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95275" y="4602163"/>
            <a:ext cx="328613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388" y="5060950"/>
            <a:ext cx="242887" cy="138588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2388" y="4094163"/>
            <a:ext cx="242887" cy="9747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2388" y="2746375"/>
            <a:ext cx="242887" cy="13938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66" name="Group 124"/>
          <p:cNvGrpSpPr>
            <a:grpSpLocks/>
          </p:cNvGrpSpPr>
          <p:nvPr/>
        </p:nvGrpSpPr>
        <p:grpSpPr bwMode="auto">
          <a:xfrm>
            <a:off x="3959225" y="5500688"/>
            <a:ext cx="576263" cy="1023937"/>
            <a:chOff x="2445" y="3465"/>
            <a:chExt cx="363" cy="645"/>
          </a:xfrm>
        </p:grpSpPr>
        <p:sp>
          <p:nvSpPr>
            <p:cNvPr id="67" name="Rectangle 66"/>
            <p:cNvSpPr/>
            <p:nvPr/>
          </p:nvSpPr>
          <p:spPr>
            <a:xfrm>
              <a:off x="2517" y="3768"/>
              <a:ext cx="291" cy="293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16" y="3465"/>
              <a:ext cx="292" cy="306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BTS</a:t>
              </a:r>
              <a:r>
                <a:rPr lang="fr-FR" sz="800" b="1" i="0" dirty="0">
                  <a:solidFill>
                    <a:schemeClr val="bg1"/>
                  </a:solidFill>
                </a:rPr>
                <a:t>/A</a:t>
              </a:r>
              <a:endParaRPr lang="fr-FR" sz="800" i="0" dirty="0">
                <a:solidFill>
                  <a:schemeClr val="bg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445" y="3465"/>
              <a:ext cx="72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BTS</a:t>
              </a:r>
            </a:p>
          </p:txBody>
        </p:sp>
        <p:sp>
          <p:nvSpPr>
            <p:cNvPr id="70" name="Ellipse 5"/>
            <p:cNvSpPr/>
            <p:nvPr/>
          </p:nvSpPr>
          <p:spPr>
            <a:xfrm>
              <a:off x="2560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71" name="Group 180"/>
          <p:cNvGrpSpPr>
            <a:grpSpLocks/>
          </p:cNvGrpSpPr>
          <p:nvPr/>
        </p:nvGrpSpPr>
        <p:grpSpPr bwMode="auto">
          <a:xfrm>
            <a:off x="6538913" y="4964113"/>
            <a:ext cx="430212" cy="1566862"/>
            <a:chOff x="3982" y="3127"/>
            <a:chExt cx="414" cy="987"/>
          </a:xfrm>
        </p:grpSpPr>
        <p:sp>
          <p:nvSpPr>
            <p:cNvPr id="72" name="Rectangle 71"/>
            <p:cNvSpPr/>
            <p:nvPr/>
          </p:nvSpPr>
          <p:spPr>
            <a:xfrm>
              <a:off x="4016" y="3768"/>
              <a:ext cx="364" cy="28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016" y="3468"/>
              <a:ext cx="364" cy="3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016" y="3227"/>
              <a:ext cx="364" cy="2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016" y="3127"/>
              <a:ext cx="364" cy="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DCG</a:t>
              </a:r>
            </a:p>
          </p:txBody>
        </p:sp>
        <p:sp>
          <p:nvSpPr>
            <p:cNvPr id="76" name="Ellipse 5"/>
            <p:cNvSpPr/>
            <p:nvPr/>
          </p:nvSpPr>
          <p:spPr>
            <a:xfrm>
              <a:off x="4073" y="4020"/>
              <a:ext cx="250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73" name="Text Box 163"/>
            <p:cNvSpPr txBox="1">
              <a:spLocks noChangeArrowheads="1"/>
            </p:cNvSpPr>
            <p:nvPr/>
          </p:nvSpPr>
          <p:spPr bwMode="auto">
            <a:xfrm rot="-5400000">
              <a:off x="3828" y="3430"/>
              <a:ext cx="722" cy="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100" b="1" i="0"/>
                <a:t>Comptabilité</a:t>
              </a:r>
              <a:br>
                <a:rPr lang="fr-FR" altLang="fr-FR" sz="1100" b="1" i="0"/>
              </a:br>
              <a:r>
                <a:rPr lang="fr-FR" altLang="fr-FR" sz="1100" b="1" i="0"/>
                <a:t>Gestion</a:t>
              </a:r>
            </a:p>
          </p:txBody>
        </p:sp>
      </p:grpSp>
      <p:grpSp>
        <p:nvGrpSpPr>
          <p:cNvPr id="78" name="Group 179"/>
          <p:cNvGrpSpPr>
            <a:grpSpLocks/>
          </p:cNvGrpSpPr>
          <p:nvPr/>
        </p:nvGrpSpPr>
        <p:grpSpPr bwMode="auto">
          <a:xfrm>
            <a:off x="6538913" y="2746375"/>
            <a:ext cx="461962" cy="2232025"/>
            <a:chOff x="3982" y="1730"/>
            <a:chExt cx="444" cy="1406"/>
          </a:xfrm>
        </p:grpSpPr>
        <p:sp>
          <p:nvSpPr>
            <p:cNvPr id="79" name="Rectangle 231"/>
            <p:cNvSpPr/>
            <p:nvPr/>
          </p:nvSpPr>
          <p:spPr>
            <a:xfrm>
              <a:off x="4016" y="2895"/>
              <a:ext cx="364" cy="1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solidFill>
                  <a:schemeClr val="tx1"/>
                </a:solidFill>
              </a:endParaRPr>
            </a:p>
          </p:txBody>
        </p:sp>
        <p:sp>
          <p:nvSpPr>
            <p:cNvPr id="80" name="Rectangle 232"/>
            <p:cNvSpPr/>
            <p:nvPr/>
          </p:nvSpPr>
          <p:spPr>
            <a:xfrm>
              <a:off x="4016" y="2695"/>
              <a:ext cx="364" cy="19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022" y="2315"/>
              <a:ext cx="364" cy="2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022" y="2026"/>
              <a:ext cx="364" cy="28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022" y="1845"/>
              <a:ext cx="364" cy="1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solidFill>
                  <a:schemeClr val="tx1"/>
                </a:solidFill>
              </a:endParaRPr>
            </a:p>
          </p:txBody>
        </p:sp>
        <p:sp>
          <p:nvSpPr>
            <p:cNvPr id="84" name="Rectangle 240"/>
            <p:cNvSpPr/>
            <p:nvPr/>
          </p:nvSpPr>
          <p:spPr>
            <a:xfrm>
              <a:off x="4016" y="2594"/>
              <a:ext cx="364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spc="-70" dirty="0">
                  <a:solidFill>
                    <a:schemeClr val="bg1"/>
                  </a:solidFill>
                </a:rPr>
                <a:t>DSCG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022" y="1730"/>
              <a:ext cx="364" cy="11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DEC</a:t>
              </a:r>
            </a:p>
          </p:txBody>
        </p:sp>
        <p:sp>
          <p:nvSpPr>
            <p:cNvPr id="86" name="Ellipse 5"/>
            <p:cNvSpPr/>
            <p:nvPr/>
          </p:nvSpPr>
          <p:spPr>
            <a:xfrm>
              <a:off x="4086" y="3042"/>
              <a:ext cx="224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87" name="Ellipse 5"/>
            <p:cNvSpPr/>
            <p:nvPr/>
          </p:nvSpPr>
          <p:spPr>
            <a:xfrm>
              <a:off x="4086" y="2520"/>
              <a:ext cx="237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  <p:sp>
          <p:nvSpPr>
            <p:cNvPr id="16757" name="Text Box 164"/>
            <p:cNvSpPr txBox="1">
              <a:spLocks noChangeArrowheads="1"/>
            </p:cNvSpPr>
            <p:nvPr/>
          </p:nvSpPr>
          <p:spPr bwMode="auto">
            <a:xfrm rot="-5400000">
              <a:off x="3864" y="1970"/>
              <a:ext cx="680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200" b="1" i="0"/>
                <a:t>Expertise comptable</a:t>
              </a:r>
            </a:p>
          </p:txBody>
        </p:sp>
      </p:grpSp>
      <p:grpSp>
        <p:nvGrpSpPr>
          <p:cNvPr id="89" name="Group 194"/>
          <p:cNvGrpSpPr>
            <a:grpSpLocks/>
          </p:cNvGrpSpPr>
          <p:nvPr/>
        </p:nvGrpSpPr>
        <p:grpSpPr bwMode="auto">
          <a:xfrm>
            <a:off x="4721225" y="5500688"/>
            <a:ext cx="576263" cy="1023937"/>
            <a:chOff x="2925" y="3465"/>
            <a:chExt cx="363" cy="645"/>
          </a:xfrm>
        </p:grpSpPr>
        <p:sp>
          <p:nvSpPr>
            <p:cNvPr id="90" name="Rectangle 89"/>
            <p:cNvSpPr/>
            <p:nvPr/>
          </p:nvSpPr>
          <p:spPr>
            <a:xfrm>
              <a:off x="2925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>
                  <a:solidFill>
                    <a:schemeClr val="bg1"/>
                  </a:solidFill>
                </a:rPr>
                <a:t>É</a:t>
              </a:r>
              <a:r>
                <a:rPr lang="fr-FR" sz="1200" b="1" i="0" dirty="0">
                  <a:solidFill>
                    <a:schemeClr val="bg1"/>
                  </a:solidFill>
                </a:rPr>
                <a:t>co</a:t>
              </a:r>
              <a:endParaRPr lang="fr-FR" sz="1200" i="0" dirty="0">
                <a:solidFill>
                  <a:schemeClr val="bg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925" y="3465"/>
              <a:ext cx="363" cy="306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Éco</a:t>
              </a:r>
            </a:p>
          </p:txBody>
        </p:sp>
        <p:sp>
          <p:nvSpPr>
            <p:cNvPr id="92" name="Ellipse 5"/>
            <p:cNvSpPr/>
            <p:nvPr/>
          </p:nvSpPr>
          <p:spPr>
            <a:xfrm>
              <a:off x="2965" y="4016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195"/>
          <p:cNvGrpSpPr>
            <a:grpSpLocks/>
          </p:cNvGrpSpPr>
          <p:nvPr/>
        </p:nvGrpSpPr>
        <p:grpSpPr bwMode="auto">
          <a:xfrm>
            <a:off x="5338763" y="5500688"/>
            <a:ext cx="576262" cy="1028700"/>
            <a:chOff x="3239" y="3465"/>
            <a:chExt cx="363" cy="648"/>
          </a:xfrm>
        </p:grpSpPr>
        <p:sp>
          <p:nvSpPr>
            <p:cNvPr id="94" name="Rectangle 93"/>
            <p:cNvSpPr/>
            <p:nvPr/>
          </p:nvSpPr>
          <p:spPr>
            <a:xfrm>
              <a:off x="3239" y="3771"/>
              <a:ext cx="363" cy="29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39" y="3465"/>
              <a:ext cx="363" cy="305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Lettres</a:t>
              </a:r>
              <a:endParaRPr lang="fr-FR" sz="1050" b="1" i="0" dirty="0">
                <a:solidFill>
                  <a:schemeClr val="bg1"/>
                </a:solidFill>
              </a:endParaRPr>
            </a:p>
          </p:txBody>
        </p:sp>
        <p:sp>
          <p:nvSpPr>
            <p:cNvPr id="96" name="Ellipse 5"/>
            <p:cNvSpPr/>
            <p:nvPr/>
          </p:nvSpPr>
          <p:spPr>
            <a:xfrm>
              <a:off x="3311" y="4019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i="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grpSp>
        <p:nvGrpSpPr>
          <p:cNvPr id="97" name="Group 196"/>
          <p:cNvGrpSpPr>
            <a:grpSpLocks/>
          </p:cNvGrpSpPr>
          <p:nvPr/>
        </p:nvGrpSpPr>
        <p:grpSpPr bwMode="auto">
          <a:xfrm>
            <a:off x="5951538" y="5505450"/>
            <a:ext cx="577850" cy="1025525"/>
            <a:chOff x="3693" y="3468"/>
            <a:chExt cx="363" cy="646"/>
          </a:xfrm>
        </p:grpSpPr>
        <p:sp>
          <p:nvSpPr>
            <p:cNvPr id="98" name="Rectangle 97"/>
            <p:cNvSpPr/>
            <p:nvPr/>
          </p:nvSpPr>
          <p:spPr>
            <a:xfrm>
              <a:off x="3693" y="3769"/>
              <a:ext cx="363" cy="292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  <a:endParaRPr lang="fr-FR" sz="1200" i="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3693" y="3468"/>
              <a:ext cx="363" cy="300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Sciences</a:t>
              </a:r>
            </a:p>
          </p:txBody>
        </p:sp>
        <p:sp>
          <p:nvSpPr>
            <p:cNvPr id="100" name="Ellipse 5"/>
            <p:cNvSpPr/>
            <p:nvPr/>
          </p:nvSpPr>
          <p:spPr>
            <a:xfrm>
              <a:off x="3773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232"/>
          <p:cNvGrpSpPr>
            <a:grpSpLocks/>
          </p:cNvGrpSpPr>
          <p:nvPr/>
        </p:nvGrpSpPr>
        <p:grpSpPr bwMode="auto">
          <a:xfrm>
            <a:off x="6948488" y="4117975"/>
            <a:ext cx="506412" cy="2413000"/>
            <a:chOff x="4313" y="2594"/>
            <a:chExt cx="415" cy="1520"/>
          </a:xfrm>
        </p:grpSpPr>
        <p:sp>
          <p:nvSpPr>
            <p:cNvPr id="102" name="Rectangle 231"/>
            <p:cNvSpPr>
              <a:spLocks noChangeArrowheads="1"/>
            </p:cNvSpPr>
            <p:nvPr/>
          </p:nvSpPr>
          <p:spPr bwMode="auto">
            <a:xfrm>
              <a:off x="4377" y="3770"/>
              <a:ext cx="351" cy="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i="0"/>
            </a:p>
          </p:txBody>
        </p:sp>
        <p:sp>
          <p:nvSpPr>
            <p:cNvPr id="103" name="Rectangle 232"/>
            <p:cNvSpPr>
              <a:spLocks noChangeArrowheads="1"/>
            </p:cNvSpPr>
            <p:nvPr/>
          </p:nvSpPr>
          <p:spPr bwMode="auto">
            <a:xfrm>
              <a:off x="4377" y="3452"/>
              <a:ext cx="351" cy="3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4" name="Rectangle 232"/>
            <p:cNvSpPr>
              <a:spLocks noChangeArrowheads="1"/>
            </p:cNvSpPr>
            <p:nvPr/>
          </p:nvSpPr>
          <p:spPr bwMode="auto">
            <a:xfrm>
              <a:off x="4377" y="3151"/>
              <a:ext cx="351" cy="30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5" name="Rectangle 232"/>
            <p:cNvSpPr>
              <a:spLocks noChangeArrowheads="1"/>
            </p:cNvSpPr>
            <p:nvPr/>
          </p:nvSpPr>
          <p:spPr bwMode="auto">
            <a:xfrm>
              <a:off x="4377" y="2891"/>
              <a:ext cx="351" cy="2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6" name="Rectangle 232"/>
            <p:cNvSpPr>
              <a:spLocks noChangeArrowheads="1"/>
            </p:cNvSpPr>
            <p:nvPr/>
          </p:nvSpPr>
          <p:spPr bwMode="auto">
            <a:xfrm>
              <a:off x="4377" y="2707"/>
              <a:ext cx="351" cy="18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sp>
          <p:nvSpPr>
            <p:cNvPr id="107" name="Rectangle 240"/>
            <p:cNvSpPr/>
            <p:nvPr/>
          </p:nvSpPr>
          <p:spPr>
            <a:xfrm>
              <a:off x="4377" y="2594"/>
              <a:ext cx="351" cy="11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</a:rPr>
                <a:t>Diplômes d’écoles</a:t>
              </a:r>
            </a:p>
          </p:txBody>
        </p:sp>
        <p:sp>
          <p:nvSpPr>
            <p:cNvPr id="16699" name="Text Box 167"/>
            <p:cNvSpPr txBox="1">
              <a:spLocks noChangeArrowheads="1"/>
            </p:cNvSpPr>
            <p:nvPr/>
          </p:nvSpPr>
          <p:spPr bwMode="auto">
            <a:xfrm rot="-5400000">
              <a:off x="3848" y="3229"/>
              <a:ext cx="1270" cy="3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400" b="1" i="0"/>
                <a:t>Grandes écoles</a:t>
              </a:r>
              <a:r>
                <a:rPr lang="fr-FR" altLang="fr-FR" sz="1200" b="1"/>
                <a:t> </a:t>
              </a:r>
              <a:r>
                <a:rPr lang="fr-FR" altLang="fr-FR" sz="1200"/>
                <a:t>post-bac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i="0"/>
                <a:t>Ingénieurs, commerce, arts, IEP</a:t>
              </a:r>
            </a:p>
          </p:txBody>
        </p:sp>
        <p:sp>
          <p:nvSpPr>
            <p:cNvPr id="109" name="Ellipse 5"/>
            <p:cNvSpPr/>
            <p:nvPr/>
          </p:nvSpPr>
          <p:spPr>
            <a:xfrm>
              <a:off x="4445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dirty="0"/>
                <a:t>S</a:t>
              </a:r>
              <a:endParaRPr lang="fr-FR" sz="900" i="0" dirty="0"/>
            </a:p>
          </p:txBody>
        </p:sp>
      </p:grpSp>
      <p:grpSp>
        <p:nvGrpSpPr>
          <p:cNvPr id="110" name="Groupe 60"/>
          <p:cNvGrpSpPr>
            <a:grpSpLocks/>
          </p:cNvGrpSpPr>
          <p:nvPr/>
        </p:nvGrpSpPr>
        <p:grpSpPr bwMode="auto">
          <a:xfrm>
            <a:off x="7464425" y="4117975"/>
            <a:ext cx="347663" cy="2405063"/>
            <a:chOff x="7622911" y="4117976"/>
            <a:chExt cx="276229" cy="2405063"/>
          </a:xfrm>
        </p:grpSpPr>
        <p:sp>
          <p:nvSpPr>
            <p:cNvPr id="111" name="Rectangle 232"/>
            <p:cNvSpPr>
              <a:spLocks noChangeArrowheads="1"/>
            </p:cNvSpPr>
            <p:nvPr/>
          </p:nvSpPr>
          <p:spPr bwMode="auto">
            <a:xfrm>
              <a:off x="7644307" y="4999235"/>
              <a:ext cx="251621" cy="48081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/>
            </a:p>
          </p:txBody>
        </p:sp>
        <p:grpSp>
          <p:nvGrpSpPr>
            <p:cNvPr id="16661" name="Group 265"/>
            <p:cNvGrpSpPr>
              <a:grpSpLocks/>
            </p:cNvGrpSpPr>
            <p:nvPr/>
          </p:nvGrpSpPr>
          <p:grpSpPr bwMode="auto">
            <a:xfrm>
              <a:off x="7622911" y="4117976"/>
              <a:ext cx="276229" cy="2405063"/>
              <a:chOff x="4753" y="2594"/>
              <a:chExt cx="174" cy="1515"/>
            </a:xfrm>
          </p:grpSpPr>
          <p:sp>
            <p:nvSpPr>
              <p:cNvPr id="113" name="Rectangle 231"/>
              <p:cNvSpPr>
                <a:spLocks noChangeArrowheads="1"/>
              </p:cNvSpPr>
              <p:nvPr/>
            </p:nvSpPr>
            <p:spPr bwMode="auto">
              <a:xfrm>
                <a:off x="4767" y="3770"/>
                <a:ext cx="159" cy="286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i="0"/>
              </a:p>
            </p:txBody>
          </p:sp>
          <p:sp>
            <p:nvSpPr>
              <p:cNvPr id="114" name="Rectangle 232"/>
              <p:cNvSpPr>
                <a:spLocks noChangeArrowheads="1"/>
              </p:cNvSpPr>
              <p:nvPr/>
            </p:nvSpPr>
            <p:spPr bwMode="auto">
              <a:xfrm>
                <a:off x="4767" y="3452"/>
                <a:ext cx="159" cy="319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5" name="Rectangle 232"/>
              <p:cNvSpPr>
                <a:spLocks noChangeArrowheads="1"/>
              </p:cNvSpPr>
              <p:nvPr/>
            </p:nvSpPr>
            <p:spPr bwMode="auto">
              <a:xfrm>
                <a:off x="4766" y="2887"/>
                <a:ext cx="159" cy="26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6" name="Rectangle 232"/>
              <p:cNvSpPr>
                <a:spLocks noChangeArrowheads="1"/>
              </p:cNvSpPr>
              <p:nvPr/>
            </p:nvSpPr>
            <p:spPr bwMode="auto">
              <a:xfrm>
                <a:off x="4766" y="2707"/>
                <a:ext cx="159" cy="184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endParaRPr lang="fr-FR" altLang="fr-FR" sz="800" b="1" i="0"/>
              </a:p>
            </p:txBody>
          </p:sp>
          <p:sp>
            <p:nvSpPr>
              <p:cNvPr id="117" name="Rectangle 240"/>
              <p:cNvSpPr/>
              <p:nvPr/>
            </p:nvSpPr>
            <p:spPr>
              <a:xfrm>
                <a:off x="4765" y="2594"/>
                <a:ext cx="161" cy="113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lIns="0" tIns="36000" rIns="0" bIns="36000" anchor="ctr"/>
              <a:lstStyle/>
              <a:p>
                <a:pPr algn="ctr" eaLnBrk="1" hangingPunct="1">
                  <a:defRPr/>
                </a:pPr>
                <a:r>
                  <a:rPr lang="fr-FR" sz="800" b="1" dirty="0">
                    <a:solidFill>
                      <a:schemeClr val="bg1"/>
                    </a:solidFill>
                    <a:cs typeface="Arial" charset="0"/>
                  </a:rPr>
                  <a:t>DEA</a:t>
                </a:r>
                <a:endParaRPr lang="fr-FR" sz="800" b="1" i="0" dirty="0">
                  <a:solidFill>
                    <a:schemeClr val="bg1"/>
                  </a:solidFill>
                  <a:cs typeface="Arial" charset="0"/>
                </a:endParaRPr>
              </a:p>
            </p:txBody>
          </p:sp>
          <p:sp>
            <p:nvSpPr>
              <p:cNvPr id="118" name="Ellipse 5"/>
              <p:cNvSpPr/>
              <p:nvPr/>
            </p:nvSpPr>
            <p:spPr>
              <a:xfrm>
                <a:off x="4781" y="4020"/>
                <a:ext cx="136" cy="8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dirty="0">
                    <a:solidFill>
                      <a:srgbClr val="FFFFFF"/>
                    </a:solidFill>
                  </a:rPr>
                  <a:t>S</a:t>
                </a:r>
                <a:endParaRPr lang="fr-FR" sz="900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Text Box 203"/>
              <p:cNvSpPr txBox="1">
                <a:spLocks noChangeArrowheads="1"/>
              </p:cNvSpPr>
              <p:nvPr/>
            </p:nvSpPr>
            <p:spPr bwMode="auto">
              <a:xfrm rot="16200000">
                <a:off x="4454" y="3275"/>
                <a:ext cx="77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  <a:defRPr/>
                </a:pPr>
                <a:r>
                  <a:rPr lang="fr-FR" altLang="fr-FR" sz="1200" b="1" i="0" spc="150" dirty="0">
                    <a:solidFill>
                      <a:schemeClr val="bg1"/>
                    </a:solidFill>
                  </a:rPr>
                  <a:t>Architecture</a:t>
                </a:r>
              </a:p>
            </p:txBody>
          </p:sp>
        </p:grpSp>
      </p:grpSp>
      <p:grpSp>
        <p:nvGrpSpPr>
          <p:cNvPr id="121" name="Group 246"/>
          <p:cNvGrpSpPr>
            <a:grpSpLocks/>
          </p:cNvGrpSpPr>
          <p:nvPr/>
        </p:nvGrpSpPr>
        <p:grpSpPr bwMode="auto">
          <a:xfrm>
            <a:off x="3351213" y="5500688"/>
            <a:ext cx="576262" cy="1030287"/>
            <a:chOff x="2062" y="3465"/>
            <a:chExt cx="363" cy="649"/>
          </a:xfrm>
        </p:grpSpPr>
        <p:sp>
          <p:nvSpPr>
            <p:cNvPr id="122" name="Rectangle 121"/>
            <p:cNvSpPr/>
            <p:nvPr/>
          </p:nvSpPr>
          <p:spPr>
            <a:xfrm>
              <a:off x="2151" y="3768"/>
              <a:ext cx="274" cy="293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151" y="3465"/>
              <a:ext cx="274" cy="306"/>
            </a:xfrm>
            <a:prstGeom prst="rect">
              <a:avLst/>
            </a:prstGeom>
            <a:solidFill>
              <a:srgbClr val="92D05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2062" y="3465"/>
              <a:ext cx="89" cy="59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100" b="1" i="0" dirty="0">
                  <a:solidFill>
                    <a:schemeClr val="bg1"/>
                  </a:solidFill>
                </a:rPr>
                <a:t>DUT</a:t>
              </a:r>
            </a:p>
          </p:txBody>
        </p:sp>
        <p:sp>
          <p:nvSpPr>
            <p:cNvPr id="125" name="Ellipse 5"/>
            <p:cNvSpPr/>
            <p:nvPr/>
          </p:nvSpPr>
          <p:spPr>
            <a:xfrm>
              <a:off x="2192" y="4020"/>
              <a:ext cx="202" cy="94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6" name="Groupe 125"/>
          <p:cNvGrpSpPr>
            <a:grpSpLocks/>
          </p:cNvGrpSpPr>
          <p:nvPr/>
        </p:nvGrpSpPr>
        <p:grpSpPr bwMode="auto">
          <a:xfrm>
            <a:off x="3349625" y="4937125"/>
            <a:ext cx="1185863" cy="563563"/>
            <a:chOff x="3349627" y="4937125"/>
            <a:chExt cx="1185863" cy="563563"/>
          </a:xfrm>
        </p:grpSpPr>
        <p:grpSp>
          <p:nvGrpSpPr>
            <p:cNvPr id="16636" name="Group 249"/>
            <p:cNvGrpSpPr>
              <a:grpSpLocks/>
            </p:cNvGrpSpPr>
            <p:nvPr/>
          </p:nvGrpSpPr>
          <p:grpSpPr bwMode="auto">
            <a:xfrm>
              <a:off x="3349627" y="4937125"/>
              <a:ext cx="1185863" cy="520700"/>
              <a:chOff x="2061" y="3110"/>
              <a:chExt cx="747" cy="328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2062" y="3226"/>
                <a:ext cx="746" cy="212"/>
              </a:xfrm>
              <a:prstGeom prst="rect">
                <a:avLst/>
              </a:prstGeom>
              <a:solidFill>
                <a:srgbClr val="39DB4C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2061" y="3110"/>
                <a:ext cx="747" cy="11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Licence professionnelle</a:t>
                </a:r>
              </a:p>
            </p:txBody>
          </p:sp>
        </p:grpSp>
        <p:sp>
          <p:nvSpPr>
            <p:cNvPr id="128" name="Ellipse 5"/>
            <p:cNvSpPr/>
            <p:nvPr/>
          </p:nvSpPr>
          <p:spPr>
            <a:xfrm>
              <a:off x="3786188" y="5351463"/>
              <a:ext cx="320675" cy="149225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6445" name="Rectangle 256"/>
          <p:cNvSpPr>
            <a:spLocks noChangeArrowheads="1"/>
          </p:cNvSpPr>
          <p:nvPr/>
        </p:nvSpPr>
        <p:spPr bwMode="auto">
          <a:xfrm>
            <a:off x="8370888" y="4962525"/>
            <a:ext cx="331787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46" name="Rectangle 257"/>
          <p:cNvSpPr>
            <a:spLocks noChangeArrowheads="1"/>
          </p:cNvSpPr>
          <p:nvPr/>
        </p:nvSpPr>
        <p:spPr bwMode="auto">
          <a:xfrm>
            <a:off x="8370888" y="4545013"/>
            <a:ext cx="331787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700" b="1" i="0">
                <a:solidFill>
                  <a:schemeClr val="bg1"/>
                </a:solidFill>
              </a:rPr>
              <a:t>DE</a:t>
            </a:r>
          </a:p>
        </p:txBody>
      </p:sp>
      <p:grpSp>
        <p:nvGrpSpPr>
          <p:cNvPr id="133" name="Groupe 59"/>
          <p:cNvGrpSpPr>
            <a:grpSpLocks/>
          </p:cNvGrpSpPr>
          <p:nvPr/>
        </p:nvGrpSpPr>
        <p:grpSpPr bwMode="auto">
          <a:xfrm>
            <a:off x="7802563" y="4117975"/>
            <a:ext cx="550862" cy="2427288"/>
            <a:chOff x="7906979" y="4118563"/>
            <a:chExt cx="558008" cy="2427486"/>
          </a:xfrm>
        </p:grpSpPr>
        <p:sp>
          <p:nvSpPr>
            <p:cNvPr id="134" name="Rectangle 231"/>
            <p:cNvSpPr>
              <a:spLocks noChangeArrowheads="1"/>
            </p:cNvSpPr>
            <p:nvPr/>
          </p:nvSpPr>
          <p:spPr bwMode="auto">
            <a:xfrm>
              <a:off x="7962935" y="5984875"/>
              <a:ext cx="252144" cy="454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35" name="Rectangle 232"/>
            <p:cNvSpPr>
              <a:spLocks noChangeArrowheads="1"/>
            </p:cNvSpPr>
            <p:nvPr/>
          </p:nvSpPr>
          <p:spPr bwMode="auto">
            <a:xfrm>
              <a:off x="7962935" y="5480050"/>
              <a:ext cx="252144" cy="5064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6" name="Rectangle 232"/>
            <p:cNvSpPr>
              <a:spLocks noChangeArrowheads="1"/>
            </p:cNvSpPr>
            <p:nvPr/>
          </p:nvSpPr>
          <p:spPr bwMode="auto">
            <a:xfrm>
              <a:off x="7962935" y="5085630"/>
              <a:ext cx="252144" cy="39442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8" name="Rectangle 232"/>
            <p:cNvSpPr>
              <a:spLocks noChangeArrowheads="1"/>
            </p:cNvSpPr>
            <p:nvPr/>
          </p:nvSpPr>
          <p:spPr bwMode="auto">
            <a:xfrm>
              <a:off x="7962935" y="4297364"/>
              <a:ext cx="252144" cy="2958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39" name="Rectangle 240"/>
            <p:cNvSpPr/>
            <p:nvPr/>
          </p:nvSpPr>
          <p:spPr>
            <a:xfrm>
              <a:off x="7962935" y="4118563"/>
              <a:ext cx="252144" cy="17879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DNSEP</a:t>
              </a:r>
            </a:p>
          </p:txBody>
        </p:sp>
        <p:sp>
          <p:nvSpPr>
            <p:cNvPr id="144" name="Rectangle 240"/>
            <p:cNvSpPr/>
            <p:nvPr/>
          </p:nvSpPr>
          <p:spPr>
            <a:xfrm>
              <a:off x="7962935" y="4941168"/>
              <a:ext cx="252144" cy="14446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eaLnBrk="1" hangingPunct="1">
                <a:defRPr/>
              </a:pPr>
              <a:r>
                <a:rPr lang="fr-FR" sz="600" b="1" i="0" dirty="0">
                  <a:solidFill>
                    <a:schemeClr val="bg1"/>
                  </a:solidFill>
                  <a:cs typeface="Arial" charset="0"/>
                </a:rPr>
                <a:t>DNAT</a:t>
              </a:r>
            </a:p>
          </p:txBody>
        </p:sp>
        <p:sp>
          <p:nvSpPr>
            <p:cNvPr id="145" name="Rectangle 240"/>
            <p:cNvSpPr/>
            <p:nvPr/>
          </p:nvSpPr>
          <p:spPr>
            <a:xfrm>
              <a:off x="8212861" y="4134567"/>
              <a:ext cx="252126" cy="150019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hangingPunct="1">
                <a:defRPr/>
              </a:pPr>
              <a:r>
                <a:rPr lang="fr-FR" sz="700" b="1" i="0" dirty="0">
                  <a:solidFill>
                    <a:schemeClr val="bg1"/>
                  </a:solidFill>
                  <a:cs typeface="Arial" charset="0"/>
                </a:rPr>
                <a:t>DSAA</a:t>
              </a:r>
            </a:p>
          </p:txBody>
        </p:sp>
        <p:sp>
          <p:nvSpPr>
            <p:cNvPr id="16632" name="Rectangle 228"/>
            <p:cNvSpPr>
              <a:spLocks noChangeArrowheads="1"/>
            </p:cNvSpPr>
            <p:nvPr/>
          </p:nvSpPr>
          <p:spPr bwMode="auto">
            <a:xfrm>
              <a:off x="7906979" y="4537075"/>
              <a:ext cx="407988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600" b="1" i="0">
                  <a:solidFill>
                    <a:schemeClr val="bg1"/>
                  </a:solidFill>
                </a:rPr>
                <a:t>DSAA</a:t>
              </a:r>
            </a:p>
          </p:txBody>
        </p:sp>
        <p:sp>
          <p:nvSpPr>
            <p:cNvPr id="140" name="Ellipse 5"/>
            <p:cNvSpPr/>
            <p:nvPr/>
          </p:nvSpPr>
          <p:spPr>
            <a:xfrm>
              <a:off x="8028363" y="6396831"/>
              <a:ext cx="373427" cy="149218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49" name="Rectangle 148"/>
          <p:cNvSpPr/>
          <p:nvPr/>
        </p:nvSpPr>
        <p:spPr>
          <a:xfrm>
            <a:off x="623888" y="6523038"/>
            <a:ext cx="2662237" cy="2873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400" b="1" i="0">
                <a:solidFill>
                  <a:srgbClr val="FFFFFF"/>
                </a:solidFill>
                <a:cs typeface="Arial" charset="0"/>
              </a:rPr>
              <a:t>UNIVERSITÉ</a:t>
            </a:r>
          </a:p>
        </p:txBody>
      </p:sp>
      <p:grpSp>
        <p:nvGrpSpPr>
          <p:cNvPr id="150" name="Groupe 149"/>
          <p:cNvGrpSpPr>
            <a:grpSpLocks/>
          </p:cNvGrpSpPr>
          <p:nvPr/>
        </p:nvGrpSpPr>
        <p:grpSpPr bwMode="auto">
          <a:xfrm>
            <a:off x="4721225" y="3213100"/>
            <a:ext cx="1806575" cy="2343150"/>
            <a:chOff x="4721226" y="3695701"/>
            <a:chExt cx="1806576" cy="1860550"/>
          </a:xfrm>
        </p:grpSpPr>
        <p:grpSp>
          <p:nvGrpSpPr>
            <p:cNvPr id="16579" name="Group 197"/>
            <p:cNvGrpSpPr>
              <a:grpSpLocks/>
            </p:cNvGrpSpPr>
            <p:nvPr/>
          </p:nvGrpSpPr>
          <p:grpSpPr bwMode="auto">
            <a:xfrm>
              <a:off x="4721226" y="3695701"/>
              <a:ext cx="1806576" cy="1860550"/>
              <a:chOff x="2925" y="2328"/>
              <a:chExt cx="1138" cy="1172"/>
            </a:xfrm>
          </p:grpSpPr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3700" y="2559"/>
                <a:ext cx="363" cy="2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925" y="3255"/>
                <a:ext cx="363" cy="196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2925" y="2845"/>
                <a:ext cx="363" cy="170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tx1"/>
                    </a:solidFill>
                  </a:rPr>
                  <a:t/>
                </a:r>
                <a:br>
                  <a:rPr lang="fr-FR" sz="800" b="1" i="0" dirty="0">
                    <a:solidFill>
                      <a:schemeClr val="tx1"/>
                    </a:solidFill>
                  </a:rPr>
                </a:br>
                <a:endParaRPr lang="fr-FR" sz="8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2925" y="3013"/>
                <a:ext cx="363" cy="242"/>
              </a:xfrm>
              <a:prstGeom prst="rect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3700" y="2423"/>
                <a:ext cx="363" cy="13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800" b="1" i="0" dirty="0"/>
              </a:p>
            </p:txBody>
          </p:sp>
          <p:sp>
            <p:nvSpPr>
              <p:cNvPr id="160" name="Ellipse 5"/>
              <p:cNvSpPr/>
              <p:nvPr/>
            </p:nvSpPr>
            <p:spPr>
              <a:xfrm>
                <a:off x="3781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2" name="Ellipse 5"/>
              <p:cNvSpPr/>
              <p:nvPr/>
            </p:nvSpPr>
            <p:spPr>
              <a:xfrm>
                <a:off x="3006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S</a:t>
                </a: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3700" y="2328"/>
                <a:ext cx="363" cy="10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DE</a:t>
                </a:r>
              </a:p>
            </p:txBody>
          </p:sp>
          <p:sp>
            <p:nvSpPr>
              <p:cNvPr id="161" name="Ellipse 5"/>
              <p:cNvSpPr/>
              <p:nvPr/>
            </p:nvSpPr>
            <p:spPr>
              <a:xfrm>
                <a:off x="3395" y="3406"/>
                <a:ext cx="202" cy="94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2925" y="2781"/>
                <a:ext cx="1138" cy="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800" b="1" i="0" dirty="0">
                    <a:solidFill>
                      <a:schemeClr val="bg1"/>
                    </a:solidFill>
                  </a:rPr>
                  <a:t>Diplômes de Grandes Ecoles</a:t>
                </a:r>
              </a:p>
            </p:txBody>
          </p:sp>
        </p:grpSp>
        <p:sp>
          <p:nvSpPr>
            <p:cNvPr id="152" name="Text Box 163"/>
            <p:cNvSpPr txBox="1">
              <a:spLocks noChangeArrowheads="1"/>
            </p:cNvSpPr>
            <p:nvPr/>
          </p:nvSpPr>
          <p:spPr bwMode="auto">
            <a:xfrm rot="16200000">
              <a:off x="5904368" y="3985472"/>
              <a:ext cx="670605" cy="252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fr-FR" altLang="fr-FR" sz="1050" b="1" i="0" dirty="0">
                  <a:solidFill>
                    <a:schemeClr val="bg1"/>
                  </a:solidFill>
                </a:rPr>
                <a:t>Vétérinaire</a:t>
              </a:r>
            </a:p>
          </p:txBody>
        </p:sp>
      </p:grpSp>
      <p:grpSp>
        <p:nvGrpSpPr>
          <p:cNvPr id="164" name="Groupe 56"/>
          <p:cNvGrpSpPr>
            <a:grpSpLocks/>
          </p:cNvGrpSpPr>
          <p:nvPr/>
        </p:nvGrpSpPr>
        <p:grpSpPr bwMode="auto">
          <a:xfrm>
            <a:off x="8739188" y="4117975"/>
            <a:ext cx="236537" cy="2413000"/>
            <a:chOff x="8610330" y="4118888"/>
            <a:chExt cx="365156" cy="2412097"/>
          </a:xfrm>
        </p:grpSpPr>
        <p:sp>
          <p:nvSpPr>
            <p:cNvPr id="165" name="Rectangle 231"/>
            <p:cNvSpPr>
              <a:spLocks noChangeArrowheads="1"/>
            </p:cNvSpPr>
            <p:nvPr/>
          </p:nvSpPr>
          <p:spPr bwMode="auto">
            <a:xfrm>
              <a:off x="8610331" y="5972254"/>
              <a:ext cx="359577" cy="46666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i="0">
                <a:cs typeface="Arial" charset="0"/>
              </a:endParaRPr>
            </a:p>
          </p:txBody>
        </p:sp>
        <p:sp>
          <p:nvSpPr>
            <p:cNvPr id="166" name="Rectangle 232"/>
            <p:cNvSpPr>
              <a:spLocks noChangeArrowheads="1"/>
            </p:cNvSpPr>
            <p:nvPr/>
          </p:nvSpPr>
          <p:spPr bwMode="auto">
            <a:xfrm>
              <a:off x="8610331" y="5480195"/>
              <a:ext cx="359577" cy="51428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7" name="Rectangle 232"/>
            <p:cNvSpPr>
              <a:spLocks noChangeArrowheads="1"/>
            </p:cNvSpPr>
            <p:nvPr/>
          </p:nvSpPr>
          <p:spPr bwMode="auto">
            <a:xfrm>
              <a:off x="8610331" y="4583377"/>
              <a:ext cx="359577" cy="41606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8" name="Rectangle 232"/>
            <p:cNvSpPr>
              <a:spLocks noChangeArrowheads="1"/>
            </p:cNvSpPr>
            <p:nvPr/>
          </p:nvSpPr>
          <p:spPr bwMode="auto">
            <a:xfrm>
              <a:off x="8610331" y="4207982"/>
              <a:ext cx="359577" cy="37380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69" name="Ellipse 5"/>
            <p:cNvSpPr/>
            <p:nvPr/>
          </p:nvSpPr>
          <p:spPr>
            <a:xfrm>
              <a:off x="8681928" y="6381774"/>
              <a:ext cx="216383" cy="149211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  <a:endParaRPr lang="fr-FR" sz="900" i="0" dirty="0">
                <a:solidFill>
                  <a:srgbClr val="FFFFFF"/>
                </a:solidFill>
              </a:endParaRPr>
            </a:p>
          </p:txBody>
        </p:sp>
        <p:sp>
          <p:nvSpPr>
            <p:cNvPr id="170" name="Rectangle 232"/>
            <p:cNvSpPr>
              <a:spLocks noChangeArrowheads="1"/>
            </p:cNvSpPr>
            <p:nvPr/>
          </p:nvSpPr>
          <p:spPr bwMode="auto">
            <a:xfrm>
              <a:off x="8610331" y="5002423"/>
              <a:ext cx="359577" cy="4777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8884290" y="5395277"/>
              <a:ext cx="82735" cy="154164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i="0">
                <a:solidFill>
                  <a:schemeClr val="tx1"/>
                </a:solidFill>
                <a:cs typeface="Arial" charset="0"/>
              </a:endParaRP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8610331" y="4118888"/>
              <a:ext cx="365155" cy="89388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lIns="0" tIns="36000" rIns="0" bIns="36000" anchor="ctr"/>
            <a:lstStyle/>
            <a:p>
              <a:pPr algn="ctr" eaLnBrk="1" hangingPunct="1">
                <a:defRPr/>
              </a:pPr>
              <a:endParaRPr lang="fr-FR" sz="800" b="1" i="0" dirty="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6578" name="Text Box 264"/>
            <p:cNvSpPr txBox="1">
              <a:spLocks noChangeArrowheads="1"/>
            </p:cNvSpPr>
            <p:nvPr/>
          </p:nvSpPr>
          <p:spPr bwMode="auto">
            <a:xfrm rot="-5400000">
              <a:off x="7595261" y="5210897"/>
              <a:ext cx="2230642" cy="2005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000" b="1" i="0"/>
                <a:t>Diplômes d’écoles </a:t>
              </a:r>
              <a:r>
                <a:rPr lang="fr-FR" altLang="fr-FR" sz="1000" i="0"/>
                <a:t>:</a:t>
              </a:r>
              <a:r>
                <a:rPr lang="fr-FR" altLang="fr-FR" sz="800" i="0"/>
                <a:t> </a:t>
              </a:r>
              <a:r>
                <a:rPr lang="fr-FR" altLang="fr-FR" sz="800"/>
                <a:t>tourisme, communication…</a:t>
              </a:r>
              <a:endParaRPr lang="fr-FR" altLang="fr-FR" sz="800" i="0"/>
            </a:p>
          </p:txBody>
        </p:sp>
      </p:grpSp>
      <p:grpSp>
        <p:nvGrpSpPr>
          <p:cNvPr id="175" name="Groupe 174"/>
          <p:cNvGrpSpPr>
            <a:grpSpLocks/>
          </p:cNvGrpSpPr>
          <p:nvPr/>
        </p:nvGrpSpPr>
        <p:grpSpPr bwMode="auto">
          <a:xfrm>
            <a:off x="8388350" y="4586288"/>
            <a:ext cx="314325" cy="1943100"/>
            <a:chOff x="8264955" y="4586546"/>
            <a:chExt cx="273026" cy="1942842"/>
          </a:xfrm>
        </p:grpSpPr>
        <p:grpSp>
          <p:nvGrpSpPr>
            <p:cNvPr id="16531" name="Groupe 24"/>
            <p:cNvGrpSpPr>
              <a:grpSpLocks/>
            </p:cNvGrpSpPr>
            <p:nvPr/>
          </p:nvGrpSpPr>
          <p:grpSpPr bwMode="auto">
            <a:xfrm>
              <a:off x="8264956" y="4586546"/>
              <a:ext cx="273025" cy="1942842"/>
              <a:chOff x="8264956" y="4586546"/>
              <a:chExt cx="273025" cy="1942842"/>
            </a:xfrm>
          </p:grpSpPr>
          <p:sp>
            <p:nvSpPr>
              <p:cNvPr id="178" name="Rectangle 232"/>
              <p:cNvSpPr>
                <a:spLocks noChangeArrowheads="1"/>
              </p:cNvSpPr>
              <p:nvPr/>
            </p:nvSpPr>
            <p:spPr bwMode="auto">
              <a:xfrm>
                <a:off x="8270533" y="5480094"/>
                <a:ext cx="267447" cy="5016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>
                <a:off x="8270533" y="4713367"/>
                <a:ext cx="267447" cy="28593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0" name="Rectangle 179"/>
              <p:cNvSpPr/>
              <p:nvPr/>
            </p:nvSpPr>
            <p:spPr bwMode="auto">
              <a:xfrm>
                <a:off x="8267349" y="4586546"/>
                <a:ext cx="270631" cy="12682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i="0">
                  <a:solidFill>
                    <a:schemeClr val="tx1"/>
                  </a:solidFill>
                  <a:cs typeface="Arial" charset="0"/>
                </a:endParaRP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>
                <a:off x="8267349" y="5984899"/>
                <a:ext cx="270631" cy="45400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i="0">
                  <a:cs typeface="Arial" charset="0"/>
                </a:endParaRPr>
              </a:p>
            </p:txBody>
          </p:sp>
          <p:sp>
            <p:nvSpPr>
              <p:cNvPr id="182" name="Ellipse 181"/>
              <p:cNvSpPr/>
              <p:nvPr/>
            </p:nvSpPr>
            <p:spPr bwMode="auto">
              <a:xfrm>
                <a:off x="8264956" y="6380169"/>
                <a:ext cx="256313" cy="149219"/>
              </a:xfrm>
              <a:prstGeom prst="ellipse">
                <a:avLst/>
              </a:prstGeom>
              <a:solidFill>
                <a:srgbClr val="C00000"/>
              </a:solidFill>
              <a:ln/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dirty="0"/>
                  <a:t>S</a:t>
                </a:r>
                <a:endParaRPr lang="fr-FR" sz="900" i="0" dirty="0"/>
              </a:p>
            </p:txBody>
          </p:sp>
          <p:sp>
            <p:nvSpPr>
              <p:cNvPr id="183" name="Rectangle 232"/>
              <p:cNvSpPr>
                <a:spLocks noChangeArrowheads="1"/>
              </p:cNvSpPr>
              <p:nvPr/>
            </p:nvSpPr>
            <p:spPr bwMode="auto">
              <a:xfrm>
                <a:off x="8270534" y="5141972"/>
                <a:ext cx="267446" cy="33812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84" name="Rectangle 240"/>
              <p:cNvSpPr/>
              <p:nvPr/>
            </p:nvSpPr>
            <p:spPr bwMode="auto">
              <a:xfrm>
                <a:off x="8270534" y="4996575"/>
                <a:ext cx="267447" cy="146044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i="0">
                    <a:solidFill>
                      <a:schemeClr val="tx1"/>
                    </a:solidFill>
                    <a:cs typeface="Arial" charset="0"/>
                  </a:rPr>
                  <a:t> </a:t>
                </a:r>
              </a:p>
            </p:txBody>
          </p:sp>
        </p:grpSp>
        <p:sp>
          <p:nvSpPr>
            <p:cNvPr id="177" name="Text Box 252"/>
            <p:cNvSpPr txBox="1">
              <a:spLocks noChangeArrowheads="1"/>
            </p:cNvSpPr>
            <p:nvPr/>
          </p:nvSpPr>
          <p:spPr bwMode="auto">
            <a:xfrm rot="16200000">
              <a:off x="7660597" y="5648044"/>
              <a:ext cx="1455544" cy="246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8243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B83D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000" b="1" i="0" spc="-20" dirty="0"/>
                <a:t>Social </a:t>
              </a:r>
              <a:r>
                <a:rPr lang="fr-FR" altLang="fr-FR" sz="1000" b="1" i="0" spc="-20" dirty="0" smtClean="0"/>
                <a:t>  et   paramédical</a:t>
              </a:r>
              <a:endParaRPr lang="fr-FR" altLang="fr-FR" sz="900" b="1" i="0" spc="-20" dirty="0"/>
            </a:p>
          </p:txBody>
        </p:sp>
      </p:grpSp>
      <p:grpSp>
        <p:nvGrpSpPr>
          <p:cNvPr id="185" name="Group 181"/>
          <p:cNvGrpSpPr>
            <a:grpSpLocks/>
          </p:cNvGrpSpPr>
          <p:nvPr/>
        </p:nvGrpSpPr>
        <p:grpSpPr bwMode="auto">
          <a:xfrm>
            <a:off x="2751138" y="4106863"/>
            <a:ext cx="554037" cy="2395537"/>
            <a:chOff x="853" y="2611"/>
            <a:chExt cx="349" cy="1509"/>
          </a:xfrm>
        </p:grpSpPr>
        <p:grpSp>
          <p:nvGrpSpPr>
            <p:cNvPr id="16509" name="Groupe 13"/>
            <p:cNvGrpSpPr>
              <a:grpSpLocks/>
            </p:cNvGrpSpPr>
            <p:nvPr/>
          </p:nvGrpSpPr>
          <p:grpSpPr bwMode="auto">
            <a:xfrm>
              <a:off x="853" y="2611"/>
              <a:ext cx="344" cy="1443"/>
              <a:chOff x="1355679" y="4145648"/>
              <a:chExt cx="545807" cy="2291665"/>
            </a:xfrm>
          </p:grpSpPr>
          <p:sp>
            <p:nvSpPr>
              <p:cNvPr id="189" name="Rectangle 188"/>
              <p:cNvSpPr/>
              <p:nvPr/>
            </p:nvSpPr>
            <p:spPr bwMode="auto">
              <a:xfrm>
                <a:off x="1608102" y="6016463"/>
                <a:ext cx="293384" cy="420850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Rectangle 189"/>
              <p:cNvSpPr/>
              <p:nvPr/>
            </p:nvSpPr>
            <p:spPr bwMode="auto">
              <a:xfrm>
                <a:off x="1608101" y="5540026"/>
                <a:ext cx="293384" cy="47484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Rectangle 190"/>
              <p:cNvSpPr/>
              <p:nvPr/>
            </p:nvSpPr>
            <p:spPr bwMode="auto">
              <a:xfrm>
                <a:off x="1448722" y="5106466"/>
                <a:ext cx="452764" cy="433559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Rectangle 191"/>
              <p:cNvSpPr/>
              <p:nvPr/>
            </p:nvSpPr>
            <p:spPr bwMode="auto">
              <a:xfrm>
                <a:off x="1355680" y="4287379"/>
                <a:ext cx="545806" cy="331332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Rectangle 192"/>
              <p:cNvSpPr/>
              <p:nvPr/>
            </p:nvSpPr>
            <p:spPr bwMode="auto">
              <a:xfrm>
                <a:off x="1355680" y="4620498"/>
                <a:ext cx="545806" cy="420855"/>
              </a:xfrm>
              <a:prstGeom prst="rect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400" b="1" i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ectangle 193"/>
              <p:cNvSpPr/>
              <p:nvPr/>
            </p:nvSpPr>
            <p:spPr bwMode="auto">
              <a:xfrm>
                <a:off x="1355679" y="4145648"/>
                <a:ext cx="545806" cy="141731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b="1" spc="-90" dirty="0">
                    <a:solidFill>
                      <a:schemeClr val="bg1"/>
                    </a:solidFill>
                  </a:rPr>
                  <a:t>Ingénieur</a:t>
                </a:r>
                <a:endParaRPr lang="fr-FR" sz="900" b="1" i="0" spc="-9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8" name="Ellipse 5"/>
            <p:cNvSpPr/>
            <p:nvPr/>
          </p:nvSpPr>
          <p:spPr bwMode="auto">
            <a:xfrm>
              <a:off x="1007" y="4027"/>
              <a:ext cx="195" cy="9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195" name="Rectangle 7"/>
          <p:cNvSpPr>
            <a:spLocks noChangeArrowheads="1"/>
          </p:cNvSpPr>
          <p:nvPr/>
        </p:nvSpPr>
        <p:spPr bwMode="auto">
          <a:xfrm>
            <a:off x="2516188" y="550863"/>
            <a:ext cx="4035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Schéma de l’enseignement </a:t>
            </a:r>
            <a:b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fr-FR" sz="2400" b="1" i="0" dirty="0">
                <a:solidFill>
                  <a:srgbClr val="40404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supérieur français</a:t>
            </a:r>
            <a:endParaRPr lang="fr-FR" i="0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456" name="Rectangle 202"/>
          <p:cNvSpPr>
            <a:spLocks noChangeArrowheads="1"/>
          </p:cNvSpPr>
          <p:nvPr/>
        </p:nvSpPr>
        <p:spPr bwMode="auto">
          <a:xfrm>
            <a:off x="8394700" y="4545013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sp>
        <p:nvSpPr>
          <p:cNvPr id="16457" name="Rectangle 202"/>
          <p:cNvSpPr>
            <a:spLocks noChangeArrowheads="1"/>
          </p:cNvSpPr>
          <p:nvPr/>
        </p:nvSpPr>
        <p:spPr bwMode="auto">
          <a:xfrm>
            <a:off x="8382000" y="4978400"/>
            <a:ext cx="311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 i="0">
                <a:solidFill>
                  <a:schemeClr val="bg1"/>
                </a:solidFill>
              </a:rPr>
              <a:t>DE</a:t>
            </a:r>
          </a:p>
        </p:txBody>
      </p:sp>
      <p:pic>
        <p:nvPicPr>
          <p:cNvPr id="16458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1" name="Rectangle 200"/>
          <p:cNvSpPr/>
          <p:nvPr/>
        </p:nvSpPr>
        <p:spPr bwMode="auto">
          <a:xfrm>
            <a:off x="4594225" y="5500688"/>
            <a:ext cx="127000" cy="94615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bg1"/>
                </a:solidFill>
              </a:rPr>
              <a:t>CPGE</a:t>
            </a:r>
            <a:endParaRPr lang="fr-FR" sz="1100" b="1" i="0" dirty="0">
              <a:solidFill>
                <a:schemeClr val="bg1"/>
              </a:solidFill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5341938" y="4585640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951535" y="4595742"/>
            <a:ext cx="576263" cy="48389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000" i="0" dirty="0">
              <a:solidFill>
                <a:schemeClr val="tx1"/>
              </a:solidFill>
            </a:endParaRPr>
          </a:p>
        </p:txBody>
      </p:sp>
      <p:sp>
        <p:nvSpPr>
          <p:cNvPr id="16468" name="Text Box 163"/>
          <p:cNvSpPr txBox="1">
            <a:spLocks noChangeArrowheads="1"/>
          </p:cNvSpPr>
          <p:nvPr/>
        </p:nvSpPr>
        <p:spPr bwMode="auto">
          <a:xfrm rot="-5400000">
            <a:off x="4368800" y="4552950"/>
            <a:ext cx="12811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Commerce - Gestion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2" name="Text Box 163"/>
          <p:cNvSpPr txBox="1">
            <a:spLocks noChangeArrowheads="1"/>
          </p:cNvSpPr>
          <p:nvPr/>
        </p:nvSpPr>
        <p:spPr bwMode="auto">
          <a:xfrm rot="-5400000">
            <a:off x="4989513" y="4560888"/>
            <a:ext cx="12811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Grandes Écoles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205" name="Text Box 163"/>
          <p:cNvSpPr txBox="1">
            <a:spLocks noChangeArrowheads="1"/>
          </p:cNvSpPr>
          <p:nvPr/>
        </p:nvSpPr>
        <p:spPr bwMode="auto">
          <a:xfrm rot="-5400000">
            <a:off x="5599112" y="4594226"/>
            <a:ext cx="128111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200" b="1">
                <a:solidFill>
                  <a:schemeClr val="bg1"/>
                </a:solidFill>
              </a:rPr>
              <a:t>Ingénieurs - Vétérinaire - ENS</a:t>
            </a:r>
            <a:endParaRPr lang="fr-FR" altLang="fr-FR" sz="1200" b="1" i="0">
              <a:solidFill>
                <a:schemeClr val="bg1"/>
              </a:solidFill>
            </a:endParaRPr>
          </a:p>
        </p:txBody>
      </p:sp>
      <p:sp>
        <p:nvSpPr>
          <p:cNvPr id="198" name="Ellipse 5"/>
          <p:cNvSpPr/>
          <p:nvPr/>
        </p:nvSpPr>
        <p:spPr bwMode="auto">
          <a:xfrm>
            <a:off x="683568" y="3586530"/>
            <a:ext cx="344340" cy="163503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/>
              <a:t>S</a:t>
            </a:r>
            <a:endParaRPr lang="fr-FR" sz="900" i="0" dirty="0"/>
          </a:p>
        </p:txBody>
      </p:sp>
      <p:sp>
        <p:nvSpPr>
          <p:cNvPr id="210" name="Rectangle 232"/>
          <p:cNvSpPr>
            <a:spLocks noChangeArrowheads="1"/>
          </p:cNvSpPr>
          <p:nvPr/>
        </p:nvSpPr>
        <p:spPr bwMode="auto">
          <a:xfrm>
            <a:off x="7484762" y="3874617"/>
            <a:ext cx="326675" cy="24335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fr-FR" altLang="fr-FR" sz="800" b="1" i="0"/>
          </a:p>
        </p:txBody>
      </p:sp>
      <p:sp>
        <p:nvSpPr>
          <p:cNvPr id="211" name="Rectangle 240"/>
          <p:cNvSpPr/>
          <p:nvPr/>
        </p:nvSpPr>
        <p:spPr bwMode="auto">
          <a:xfrm>
            <a:off x="7486348" y="3675064"/>
            <a:ext cx="325089" cy="1995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fr-FR" sz="600" b="1" spc="-20" dirty="0">
                <a:solidFill>
                  <a:schemeClr val="bg1"/>
                </a:solidFill>
                <a:cs typeface="Arial" charset="0"/>
              </a:rPr>
              <a:t>HMONP</a:t>
            </a:r>
            <a:endParaRPr lang="fr-FR" sz="600" b="1" i="0" spc="-2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12" name="Text Box 252"/>
          <p:cNvSpPr txBox="1">
            <a:spLocks noChangeArrowheads="1"/>
          </p:cNvSpPr>
          <p:nvPr/>
        </p:nvSpPr>
        <p:spPr bwMode="auto">
          <a:xfrm rot="16200000">
            <a:off x="7254082" y="562371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Beaux-Arts</a:t>
            </a:r>
            <a:endParaRPr lang="fr-FR" altLang="fr-FR" sz="900" b="1" i="0" spc="-20" dirty="0"/>
          </a:p>
        </p:txBody>
      </p:sp>
      <p:sp>
        <p:nvSpPr>
          <p:cNvPr id="213" name="Rectangle 212"/>
          <p:cNvSpPr/>
          <p:nvPr/>
        </p:nvSpPr>
        <p:spPr bwMode="auto">
          <a:xfrm>
            <a:off x="8914794" y="4925121"/>
            <a:ext cx="53352" cy="15418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i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15" name="Rectangle 231"/>
          <p:cNvSpPr>
            <a:spLocks noChangeArrowheads="1"/>
          </p:cNvSpPr>
          <p:nvPr/>
        </p:nvSpPr>
        <p:spPr bwMode="auto">
          <a:xfrm>
            <a:off x="8106516" y="5479462"/>
            <a:ext cx="248351" cy="5064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i="0">
              <a:cs typeface="Arial" charset="0"/>
            </a:endParaRPr>
          </a:p>
        </p:txBody>
      </p:sp>
      <p:sp>
        <p:nvSpPr>
          <p:cNvPr id="216" name="Rectangle 232"/>
          <p:cNvSpPr>
            <a:spLocks noChangeArrowheads="1"/>
          </p:cNvSpPr>
          <p:nvPr/>
        </p:nvSpPr>
        <p:spPr bwMode="auto">
          <a:xfrm>
            <a:off x="8106516" y="5085042"/>
            <a:ext cx="248345" cy="3944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17" name="Rectangle 240"/>
          <p:cNvSpPr/>
          <p:nvPr/>
        </p:nvSpPr>
        <p:spPr bwMode="auto">
          <a:xfrm>
            <a:off x="8106515" y="4940580"/>
            <a:ext cx="248346" cy="144462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fr-FR" sz="500" b="1" i="0" dirty="0">
                <a:solidFill>
                  <a:schemeClr val="bg1"/>
                </a:solidFill>
                <a:cs typeface="Arial" charset="0"/>
              </a:rPr>
              <a:t>DNMADE</a:t>
            </a:r>
          </a:p>
        </p:txBody>
      </p:sp>
      <p:sp>
        <p:nvSpPr>
          <p:cNvPr id="218" name="Rectangle 232"/>
          <p:cNvSpPr>
            <a:spLocks noChangeArrowheads="1"/>
          </p:cNvSpPr>
          <p:nvPr/>
        </p:nvSpPr>
        <p:spPr bwMode="auto">
          <a:xfrm>
            <a:off x="7858171" y="4588875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0" name="Text Box 252"/>
          <p:cNvSpPr txBox="1">
            <a:spLocks noChangeArrowheads="1"/>
          </p:cNvSpPr>
          <p:nvPr/>
        </p:nvSpPr>
        <p:spPr bwMode="auto">
          <a:xfrm rot="16200000">
            <a:off x="7511257" y="5617368"/>
            <a:ext cx="14541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8243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B83D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  <a:defRPr/>
            </a:pPr>
            <a:r>
              <a:rPr lang="fr-FR" altLang="fr-FR" sz="1000" b="1" i="0" spc="-20" dirty="0" smtClean="0"/>
              <a:t>Arts</a:t>
            </a:r>
            <a:r>
              <a:rPr lang="fr-FR" altLang="fr-FR" sz="1000" b="1" spc="-20" dirty="0" smtClean="0"/>
              <a:t> </a:t>
            </a:r>
            <a:r>
              <a:rPr lang="fr-FR" altLang="fr-FR" sz="1000" b="1" i="0" spc="-20" dirty="0" smtClean="0"/>
              <a:t>Appliqués</a:t>
            </a:r>
            <a:endParaRPr lang="fr-FR" altLang="fr-FR" sz="900" b="1" i="0" spc="-20" dirty="0"/>
          </a:p>
        </p:txBody>
      </p:sp>
      <p:sp>
        <p:nvSpPr>
          <p:cNvPr id="219" name="Rectangle 232"/>
          <p:cNvSpPr>
            <a:spLocks noChangeArrowheads="1"/>
          </p:cNvSpPr>
          <p:nvPr/>
        </p:nvSpPr>
        <p:spPr bwMode="auto">
          <a:xfrm>
            <a:off x="8106512" y="4592234"/>
            <a:ext cx="248351" cy="35170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1" name="Rectangle 232"/>
          <p:cNvSpPr>
            <a:spLocks noChangeArrowheads="1"/>
          </p:cNvSpPr>
          <p:nvPr/>
        </p:nvSpPr>
        <p:spPr bwMode="auto">
          <a:xfrm>
            <a:off x="8106086" y="4291077"/>
            <a:ext cx="248637" cy="295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2" name="Rectangle 221"/>
          <p:cNvSpPr>
            <a:spLocks noChangeArrowheads="1"/>
          </p:cNvSpPr>
          <p:nvPr/>
        </p:nvSpPr>
        <p:spPr bwMode="auto">
          <a:xfrm>
            <a:off x="8388448" y="4278748"/>
            <a:ext cx="307902" cy="28597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800" b="1" i="0">
              <a:cs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8388350" y="4131646"/>
            <a:ext cx="311568" cy="12683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altLang="fr-FR" sz="600" b="1" i="0" dirty="0">
                <a:solidFill>
                  <a:schemeClr val="bg1"/>
                </a:solidFill>
              </a:rPr>
              <a:t>DE</a:t>
            </a:r>
            <a:endParaRPr lang="fr-FR" sz="1400" i="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305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  <p:bldP spid="205" grpId="0"/>
      <p:bldP spid="212" grpId="0"/>
      <p:bldP spid="2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179388" y="1398588"/>
            <a:ext cx="4995862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rgbClr val="580000"/>
                </a:solidFill>
              </a:rPr>
              <a:t>I</a:t>
            </a:r>
            <a:r>
              <a:rPr lang="fr-FR" altLang="fr-FR" sz="2000" b="1">
                <a:solidFill>
                  <a:srgbClr val="C00000"/>
                </a:solidFill>
              </a:rPr>
              <a:t>nstituts d’</a:t>
            </a:r>
            <a:r>
              <a:rPr lang="fr-FR" altLang="fr-FR" sz="2000" b="1">
                <a:solidFill>
                  <a:srgbClr val="580000"/>
                </a:solidFill>
              </a:rPr>
              <a:t>É</a:t>
            </a:r>
            <a:r>
              <a:rPr lang="fr-FR" altLang="fr-FR" sz="2000" b="1">
                <a:solidFill>
                  <a:srgbClr val="C00000"/>
                </a:solidFill>
              </a:rPr>
              <a:t>tudes </a:t>
            </a:r>
            <a:r>
              <a:rPr lang="fr-FR" altLang="fr-FR" sz="2000" b="1">
                <a:solidFill>
                  <a:srgbClr val="580000"/>
                </a:solidFill>
              </a:rPr>
              <a:t>P</a:t>
            </a:r>
            <a:r>
              <a:rPr lang="fr-FR" altLang="fr-FR" sz="2000" b="1">
                <a:solidFill>
                  <a:srgbClr val="C00000"/>
                </a:solidFill>
              </a:rPr>
              <a:t>olitiques, Grandes Écoles </a:t>
            </a:r>
            <a:br>
              <a:rPr lang="fr-FR" altLang="fr-FR" sz="2000" b="1">
                <a:solidFill>
                  <a:srgbClr val="C00000"/>
                </a:solidFill>
              </a:rPr>
            </a:br>
            <a:r>
              <a:rPr lang="fr-FR" altLang="fr-FR" sz="2000" b="1">
                <a:solidFill>
                  <a:srgbClr val="C00000"/>
                </a:solidFill>
              </a:rPr>
              <a:t>d’ingénieur et de commerce, d’architecture…</a:t>
            </a:r>
            <a:br>
              <a:rPr lang="fr-FR" altLang="fr-FR" sz="2000" b="1">
                <a:solidFill>
                  <a:srgbClr val="C00000"/>
                </a:solidFill>
              </a:rPr>
            </a:br>
            <a:r>
              <a:rPr lang="fr-FR" altLang="fr-FR" sz="2000" b="1">
                <a:solidFill>
                  <a:srgbClr val="C00000"/>
                </a:solidFill>
              </a:rPr>
              <a:t>Des cursus pluridisciplinaires en 5 années,</a:t>
            </a:r>
            <a:br>
              <a:rPr lang="fr-FR" altLang="fr-FR" sz="2000" b="1">
                <a:solidFill>
                  <a:srgbClr val="C00000"/>
                </a:solidFill>
              </a:rPr>
            </a:br>
            <a:r>
              <a:rPr lang="fr-FR" altLang="fr-FR" sz="2000" b="1">
                <a:solidFill>
                  <a:srgbClr val="C00000"/>
                </a:solidFill>
              </a:rPr>
              <a:t>largement ouverts sur l’international, </a:t>
            </a:r>
            <a:br>
              <a:rPr lang="fr-FR" altLang="fr-FR" sz="2000" b="1">
                <a:solidFill>
                  <a:srgbClr val="C00000"/>
                </a:solidFill>
              </a:rPr>
            </a:br>
            <a:r>
              <a:rPr lang="fr-FR" altLang="fr-FR" sz="2000" b="1">
                <a:solidFill>
                  <a:srgbClr val="C00000"/>
                </a:solidFill>
              </a:rPr>
              <a:t>directement accessibles après le </a:t>
            </a:r>
            <a:br>
              <a:rPr lang="fr-FR" altLang="fr-FR" sz="2000" b="1">
                <a:solidFill>
                  <a:srgbClr val="C00000"/>
                </a:solidFill>
              </a:rPr>
            </a:br>
            <a:r>
              <a:rPr lang="fr-FR" altLang="fr-FR" sz="2000" b="1">
                <a:solidFill>
                  <a:srgbClr val="C00000"/>
                </a:solidFill>
              </a:rPr>
              <a:t>bac, avec une part équilibrée </a:t>
            </a:r>
            <a:br>
              <a:rPr lang="fr-FR" altLang="fr-FR" sz="2000" b="1">
                <a:solidFill>
                  <a:srgbClr val="C00000"/>
                </a:solidFill>
              </a:rPr>
            </a:br>
            <a:r>
              <a:rPr lang="fr-FR" altLang="fr-FR" sz="2000" b="1">
                <a:solidFill>
                  <a:srgbClr val="C00000"/>
                </a:solidFill>
              </a:rPr>
              <a:t>d’enseignement général et </a:t>
            </a:r>
            <a:br>
              <a:rPr lang="fr-FR" altLang="fr-FR" sz="2000" b="1">
                <a:solidFill>
                  <a:srgbClr val="C00000"/>
                </a:solidFill>
              </a:rPr>
            </a:br>
            <a:r>
              <a:rPr lang="fr-FR" altLang="fr-FR" sz="2000" b="1">
                <a:solidFill>
                  <a:srgbClr val="C00000"/>
                </a:solidFill>
              </a:rPr>
              <a:t>d’enseignement </a:t>
            </a:r>
            <a:br>
              <a:rPr lang="fr-FR" altLang="fr-FR" sz="2000" b="1">
                <a:solidFill>
                  <a:srgbClr val="C00000"/>
                </a:solidFill>
              </a:rPr>
            </a:br>
            <a:r>
              <a:rPr lang="fr-FR" altLang="fr-FR" sz="2000" b="1">
                <a:solidFill>
                  <a:srgbClr val="C00000"/>
                </a:solidFill>
              </a:rPr>
              <a:t>professionnel.</a:t>
            </a:r>
            <a:endParaRPr lang="fr-FR" altLang="fr-FR" sz="2000">
              <a:solidFill>
                <a:srgbClr val="404040"/>
              </a:solidFill>
              <a:latin typeface="Arial" pitchFamily="34" charset="0"/>
            </a:endParaRPr>
          </a:p>
        </p:txBody>
      </p:sp>
      <p:grpSp>
        <p:nvGrpSpPr>
          <p:cNvPr id="17" name="Groupe 16"/>
          <p:cNvGrpSpPr>
            <a:grpSpLocks/>
          </p:cNvGrpSpPr>
          <p:nvPr/>
        </p:nvGrpSpPr>
        <p:grpSpPr bwMode="auto">
          <a:xfrm>
            <a:off x="4702175" y="3068638"/>
            <a:ext cx="1157288" cy="1111250"/>
            <a:chOff x="4702792" y="3068960"/>
            <a:chExt cx="1156551" cy="1111424"/>
          </a:xfrm>
        </p:grpSpPr>
        <p:cxnSp>
          <p:nvCxnSpPr>
            <p:cNvPr id="132" name="Connecteur droit avec flèche 131"/>
            <p:cNvCxnSpPr/>
            <p:nvPr/>
          </p:nvCxnSpPr>
          <p:spPr bwMode="auto">
            <a:xfrm flipH="1" flipV="1">
              <a:off x="5435750" y="3532583"/>
              <a:ext cx="423593" cy="647801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Ellipse 129"/>
            <p:cNvSpPr/>
            <p:nvPr/>
          </p:nvSpPr>
          <p:spPr bwMode="auto">
            <a:xfrm>
              <a:off x="4702792" y="3068960"/>
              <a:ext cx="1066121" cy="46362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80"/>
                </a:lnSpc>
                <a:defRPr/>
              </a:pPr>
              <a:r>
                <a:rPr lang="fr-FR" sz="1400" dirty="0"/>
                <a:t>Vie active</a:t>
              </a:r>
            </a:p>
          </p:txBody>
        </p:sp>
      </p:grpSp>
      <p:grpSp>
        <p:nvGrpSpPr>
          <p:cNvPr id="43012" name="Group 36"/>
          <p:cNvGrpSpPr>
            <a:grpSpLocks/>
          </p:cNvGrpSpPr>
          <p:nvPr/>
        </p:nvGrpSpPr>
        <p:grpSpPr bwMode="auto">
          <a:xfrm>
            <a:off x="0" y="0"/>
            <a:ext cx="4067175" cy="1208088"/>
            <a:chOff x="0" y="0"/>
            <a:chExt cx="2562" cy="761"/>
          </a:xfrm>
        </p:grpSpPr>
        <p:sp>
          <p:nvSpPr>
            <p:cNvPr id="95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2562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85000">
                  <a:schemeClr val="tx1">
                    <a:lumMod val="50000"/>
                    <a:lumOff val="50000"/>
                  </a:schemeClr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99" name="Rectangle 76"/>
            <p:cNvSpPr>
              <a:spLocks noChangeArrowheads="1"/>
            </p:cNvSpPr>
            <p:nvPr/>
          </p:nvSpPr>
          <p:spPr bwMode="auto">
            <a:xfrm>
              <a:off x="158" y="162"/>
              <a:ext cx="2268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 i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Grandes Écoles </a:t>
              </a:r>
              <a:r>
                <a:rPr lang="fr-FR" sz="2000" b="1" i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post-bac</a:t>
              </a:r>
              <a:endParaRPr lang="fr-FR" sz="2000" i="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4932363" y="4179888"/>
            <a:ext cx="2268537" cy="2446337"/>
            <a:chOff x="211138" y="2852738"/>
            <a:chExt cx="2268537" cy="3687762"/>
          </a:xfrm>
        </p:grpSpPr>
        <p:grpSp>
          <p:nvGrpSpPr>
            <p:cNvPr id="43018" name="Groupe 104"/>
            <p:cNvGrpSpPr>
              <a:grpSpLocks/>
            </p:cNvGrpSpPr>
            <p:nvPr/>
          </p:nvGrpSpPr>
          <p:grpSpPr bwMode="auto">
            <a:xfrm>
              <a:off x="211138" y="4381500"/>
              <a:ext cx="2268537" cy="2159000"/>
              <a:chOff x="210938" y="4381721"/>
              <a:chExt cx="2268684" cy="2158454"/>
            </a:xfrm>
          </p:grpSpPr>
          <p:sp>
            <p:nvSpPr>
              <p:cNvPr id="108" name="Rectangle 231"/>
              <p:cNvSpPr>
                <a:spLocks noChangeArrowheads="1"/>
              </p:cNvSpPr>
              <p:nvPr/>
            </p:nvSpPr>
            <p:spPr bwMode="auto">
              <a:xfrm>
                <a:off x="899958" y="5745868"/>
                <a:ext cx="1579664" cy="66032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i="0">
                  <a:cs typeface="Arial" charset="0"/>
                </a:endParaRPr>
              </a:p>
            </p:txBody>
          </p:sp>
          <p:sp>
            <p:nvSpPr>
              <p:cNvPr id="109" name="Rectangle 232"/>
              <p:cNvSpPr>
                <a:spLocks noChangeArrowheads="1"/>
              </p:cNvSpPr>
              <p:nvPr/>
            </p:nvSpPr>
            <p:spPr bwMode="auto">
              <a:xfrm>
                <a:off x="899958" y="5064008"/>
                <a:ext cx="1579664" cy="69621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13" name="Rectangle 232"/>
              <p:cNvSpPr>
                <a:spLocks noChangeArrowheads="1"/>
              </p:cNvSpPr>
              <p:nvPr/>
            </p:nvSpPr>
            <p:spPr bwMode="auto">
              <a:xfrm>
                <a:off x="899958" y="4382148"/>
                <a:ext cx="1579664" cy="69621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15" name="Ellipse 5"/>
              <p:cNvSpPr/>
              <p:nvPr/>
            </p:nvSpPr>
            <p:spPr bwMode="auto">
              <a:xfrm>
                <a:off x="1520710" y="6322459"/>
                <a:ext cx="338160" cy="217716"/>
              </a:xfrm>
              <a:prstGeom prst="ellipse">
                <a:avLst/>
              </a:prstGeom>
              <a:solidFill>
                <a:srgbClr val="C0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C</a:t>
                </a: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53841" y="5755438"/>
                <a:ext cx="328634" cy="650758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accent5"/>
                    </a:solidFill>
                  </a:rPr>
                  <a:t>1</a:t>
                </a: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53841" y="5075970"/>
                <a:ext cx="328634" cy="679468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accent5"/>
                    </a:solidFill>
                  </a:rPr>
                  <a:t>2</a:t>
                </a: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453841" y="4398896"/>
                <a:ext cx="328634" cy="677074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accent5"/>
                    </a:solidFill>
                  </a:rPr>
                  <a:t>3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210938" y="4398896"/>
                <a:ext cx="242903" cy="2007300"/>
              </a:xfrm>
              <a:prstGeom prst="rect">
                <a:avLst/>
              </a:prstGeom>
              <a:ln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i="0" dirty="0">
                    <a:solidFill>
                      <a:schemeClr val="bg1"/>
                    </a:solidFill>
                  </a:rPr>
                  <a:t>L</a:t>
                </a:r>
              </a:p>
            </p:txBody>
          </p:sp>
        </p:grpSp>
        <p:grpSp>
          <p:nvGrpSpPr>
            <p:cNvPr id="43019" name="Groupe 120"/>
            <p:cNvGrpSpPr>
              <a:grpSpLocks/>
            </p:cNvGrpSpPr>
            <p:nvPr/>
          </p:nvGrpSpPr>
          <p:grpSpPr bwMode="auto">
            <a:xfrm>
              <a:off x="211138" y="2852738"/>
              <a:ext cx="2268537" cy="1543547"/>
              <a:chOff x="210938" y="2852933"/>
              <a:chExt cx="2268684" cy="1543874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453841" y="3767290"/>
                <a:ext cx="328634" cy="629517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accent5"/>
                    </a:solidFill>
                  </a:rPr>
                  <a:t>4</a:t>
                </a:r>
              </a:p>
            </p:txBody>
          </p:sp>
          <p:sp>
            <p:nvSpPr>
              <p:cNvPr id="123" name="Rectangle 232"/>
              <p:cNvSpPr>
                <a:spLocks noChangeArrowheads="1"/>
              </p:cNvSpPr>
              <p:nvPr/>
            </p:nvSpPr>
            <p:spPr bwMode="auto">
              <a:xfrm>
                <a:off x="899958" y="3752928"/>
                <a:ext cx="1579664" cy="643879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24" name="Rectangle 232"/>
              <p:cNvSpPr>
                <a:spLocks noChangeArrowheads="1"/>
              </p:cNvSpPr>
              <p:nvPr/>
            </p:nvSpPr>
            <p:spPr bwMode="auto">
              <a:xfrm>
                <a:off x="899958" y="3123410"/>
                <a:ext cx="1579664" cy="64627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53841" y="2852933"/>
                <a:ext cx="328634" cy="914357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accent5"/>
                    </a:solidFill>
                  </a:rPr>
                  <a:t>5</a:t>
                </a: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210938" y="2852933"/>
                <a:ext cx="242903" cy="1543874"/>
              </a:xfrm>
              <a:prstGeom prst="rect">
                <a:avLst/>
              </a:prstGeom>
              <a:ln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i="0" dirty="0">
                    <a:solidFill>
                      <a:schemeClr val="bg1"/>
                    </a:solidFill>
                  </a:rPr>
                  <a:t>M</a:t>
                </a:r>
              </a:p>
            </p:txBody>
          </p:sp>
          <p:sp>
            <p:nvSpPr>
              <p:cNvPr id="125" name="Rectangle 240"/>
              <p:cNvSpPr/>
              <p:nvPr/>
            </p:nvSpPr>
            <p:spPr bwMode="auto">
              <a:xfrm>
                <a:off x="899958" y="2852933"/>
                <a:ext cx="1579664" cy="289625"/>
              </a:xfrm>
              <a:prstGeom prst="rect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fr-FR" sz="900" b="1" i="0" dirty="0">
                    <a:solidFill>
                      <a:schemeClr val="bg1"/>
                    </a:solidFill>
                    <a:cs typeface="Arial" charset="0"/>
                  </a:rPr>
                  <a:t>Diplômes d’Écoles, master…</a:t>
                </a:r>
              </a:p>
            </p:txBody>
          </p:sp>
        </p:grpSp>
      </p:grpSp>
      <p:grpSp>
        <p:nvGrpSpPr>
          <p:cNvPr id="20" name="Groupe 19"/>
          <p:cNvGrpSpPr>
            <a:grpSpLocks/>
          </p:cNvGrpSpPr>
          <p:nvPr/>
        </p:nvGrpSpPr>
        <p:grpSpPr bwMode="auto">
          <a:xfrm>
            <a:off x="5826125" y="1408113"/>
            <a:ext cx="3143250" cy="2771775"/>
            <a:chOff x="5826156" y="1408228"/>
            <a:chExt cx="3142633" cy="2772156"/>
          </a:xfrm>
        </p:grpSpPr>
        <p:sp>
          <p:nvSpPr>
            <p:cNvPr id="43016" name="Rectangle 10"/>
            <p:cNvSpPr>
              <a:spLocks noChangeArrowheads="1"/>
            </p:cNvSpPr>
            <p:nvPr/>
          </p:nvSpPr>
          <p:spPr bwMode="auto">
            <a:xfrm>
              <a:off x="5826156" y="1408228"/>
              <a:ext cx="3142633" cy="1169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/>
                <a:t>Doctorats</a:t>
              </a:r>
              <a:br>
                <a:rPr lang="fr-FR" altLang="fr-FR" sz="1400"/>
              </a:br>
              <a:r>
                <a:rPr lang="fr-FR" altLang="fr-FR" sz="1400"/>
                <a:t>Mastères spécialisés </a:t>
              </a:r>
              <a:r>
                <a:rPr lang="fr-FR" altLang="fr-FR" sz="1000">
                  <a:solidFill>
                    <a:srgbClr val="595959"/>
                  </a:solidFill>
                </a:rPr>
                <a:t>(Ms)</a:t>
              </a:r>
              <a:r>
                <a:rPr lang="fr-FR" altLang="fr-FR" sz="1400"/>
                <a:t/>
              </a:r>
              <a:br>
                <a:rPr lang="fr-FR" altLang="fr-FR" sz="1400"/>
              </a:br>
              <a:r>
                <a:rPr lang="fr-FR" altLang="fr-FR" sz="1400"/>
                <a:t>Masters of Business Administration </a:t>
              </a:r>
              <a:r>
                <a:rPr lang="fr-FR" altLang="fr-FR" sz="1000">
                  <a:solidFill>
                    <a:srgbClr val="595959"/>
                  </a:solidFill>
                </a:rPr>
                <a:t>(MBA) </a:t>
              </a:r>
              <a:r>
                <a:rPr lang="fr-FR" altLang="fr-FR" sz="1400"/>
                <a:t/>
              </a:r>
              <a:br>
                <a:rPr lang="fr-FR" altLang="fr-FR" sz="1400"/>
              </a:br>
              <a:r>
                <a:rPr lang="fr-FR" altLang="fr-FR" sz="1400"/>
                <a:t>École nationale d’administration</a:t>
              </a:r>
              <a:br>
                <a:rPr lang="fr-FR" altLang="fr-FR" sz="1400"/>
              </a:br>
              <a:r>
                <a:rPr lang="fr-FR" altLang="fr-FR" sz="1400"/>
                <a:t>École nationale de la magistrature…</a:t>
              </a:r>
            </a:p>
          </p:txBody>
        </p:sp>
        <p:cxnSp>
          <p:nvCxnSpPr>
            <p:cNvPr id="133" name="Connecteur droit avec flèche 132"/>
            <p:cNvCxnSpPr/>
            <p:nvPr/>
          </p:nvCxnSpPr>
          <p:spPr bwMode="auto">
            <a:xfrm flipV="1">
              <a:off x="6827672" y="2581551"/>
              <a:ext cx="314263" cy="159883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015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6961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611188" y="1587500"/>
            <a:ext cx="80645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C00000"/>
                </a:solidFill>
              </a:rPr>
              <a:t>Sur les 210 écoles d’ingénieurs françaises, plus de 150 sont publiques et un quart d’entre-elles sont rattachées aux universités. On y entre directement après le bac pour un cursus de 5 ans débutant par un cycle préparatoire intégré…</a:t>
            </a:r>
            <a:endParaRPr lang="fr-FR" altLang="fr-FR" sz="1800">
              <a:solidFill>
                <a:srgbClr val="404040"/>
              </a:solidFill>
              <a:latin typeface="Arial" pitchFamily="34" charset="0"/>
            </a:endParaRPr>
          </a:p>
        </p:txBody>
      </p:sp>
      <p:grpSp>
        <p:nvGrpSpPr>
          <p:cNvPr id="47107" name="Group 49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16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chemeClr val="tx1"/>
                </a:gs>
                <a:gs pos="100000">
                  <a:srgbClr val="7F7F7F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108" y="247"/>
              <a:ext cx="1512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 dirty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Ingénieur</a:t>
              </a:r>
              <a:endParaRPr lang="fr-FR" sz="1400" dirty="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67" name="Line 17"/>
          <p:cNvSpPr>
            <a:spLocks noChangeShapeType="1"/>
          </p:cNvSpPr>
          <p:nvPr/>
        </p:nvSpPr>
        <p:spPr bwMode="auto">
          <a:xfrm>
            <a:off x="4948238" y="2743200"/>
            <a:ext cx="0" cy="3895725"/>
          </a:xfrm>
          <a:prstGeom prst="line">
            <a:avLst/>
          </a:prstGeom>
          <a:noFill/>
          <a:ln w="127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2484438" y="2743200"/>
            <a:ext cx="2336800" cy="2192338"/>
            <a:chOff x="2484438" y="2742994"/>
            <a:chExt cx="2337096" cy="2193282"/>
          </a:xfrm>
        </p:grpSpPr>
        <p:sp>
          <p:nvSpPr>
            <p:cNvPr id="47154" name="Rectangle 1"/>
            <p:cNvSpPr>
              <a:spLocks noChangeArrowheads="1"/>
            </p:cNvSpPr>
            <p:nvPr/>
          </p:nvSpPr>
          <p:spPr bwMode="auto">
            <a:xfrm>
              <a:off x="2700365" y="2742994"/>
              <a:ext cx="2121169" cy="2193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i="0"/>
                <a:t>Spécialisations</a:t>
              </a:r>
            </a:p>
            <a:p>
              <a:pPr eaLnBrk="1" hangingPunct="1">
                <a:lnSpc>
                  <a:spcPts val="1438"/>
                </a:lnSpc>
                <a:spcBef>
                  <a:spcPct val="0"/>
                </a:spcBef>
                <a:buFontTx/>
                <a:buNone/>
              </a:pP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Aéronautique</a:t>
              </a:r>
              <a:br>
                <a:rPr lang="fr-FR" altLang="fr-FR" sz="1200">
                  <a:solidFill>
                    <a:srgbClr val="595959"/>
                  </a:solidFill>
                </a:rPr>
              </a:b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Armement</a:t>
              </a:r>
              <a:br>
                <a:rPr lang="fr-FR" altLang="fr-FR" sz="1200">
                  <a:solidFill>
                    <a:srgbClr val="595959"/>
                  </a:solidFill>
                </a:rPr>
              </a:b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Agroalimentaire</a:t>
              </a:r>
              <a:br>
                <a:rPr lang="fr-FR" altLang="fr-FR" sz="1200">
                  <a:solidFill>
                    <a:srgbClr val="595959"/>
                  </a:solidFill>
                </a:rPr>
              </a:b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Automatismes</a:t>
              </a:r>
            </a:p>
            <a:p>
              <a:pPr eaLnBrk="1" hangingPunct="1">
                <a:lnSpc>
                  <a:spcPts val="1438"/>
                </a:lnSpc>
                <a:spcBef>
                  <a:spcPct val="0"/>
                </a:spcBef>
                <a:buFontTx/>
                <a:buNone/>
              </a:pP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Biologie</a:t>
              </a:r>
              <a:br>
                <a:rPr lang="fr-FR" altLang="fr-FR" sz="1200">
                  <a:solidFill>
                    <a:srgbClr val="595959"/>
                  </a:solidFill>
                </a:rPr>
              </a:b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Chimie</a:t>
              </a:r>
              <a:br>
                <a:rPr lang="fr-FR" altLang="fr-FR" sz="1200">
                  <a:solidFill>
                    <a:srgbClr val="595959"/>
                  </a:solidFill>
                </a:rPr>
              </a:b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Électronique/Électrotechnique</a:t>
              </a:r>
            </a:p>
            <a:p>
              <a:pPr eaLnBrk="1" hangingPunct="1">
                <a:lnSpc>
                  <a:spcPts val="1438"/>
                </a:lnSpc>
                <a:spcBef>
                  <a:spcPct val="0"/>
                </a:spcBef>
                <a:buFontTx/>
                <a:buNone/>
              </a:pPr>
              <a:r>
                <a:rPr lang="fr-FR" altLang="fr-FR" sz="1200" b="1" i="0"/>
                <a:t>. </a:t>
              </a:r>
              <a:r>
                <a:rPr lang="fr-FR" altLang="fr-FR" sz="1200">
                  <a:solidFill>
                    <a:srgbClr val="595959"/>
                  </a:solidFill>
                </a:rPr>
                <a:t>Génie civil</a:t>
              </a:r>
              <a:r>
                <a:rPr lang="fr-FR" altLang="fr-FR" sz="1200" b="1" i="0"/>
                <a:t/>
              </a:r>
              <a:br>
                <a:rPr lang="fr-FR" altLang="fr-FR" sz="1200" b="1" i="0"/>
              </a:b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Informatique</a:t>
              </a:r>
            </a:p>
            <a:p>
              <a:pPr eaLnBrk="1" hangingPunct="1">
                <a:lnSpc>
                  <a:spcPts val="1438"/>
                </a:lnSpc>
                <a:spcBef>
                  <a:spcPct val="0"/>
                </a:spcBef>
                <a:buFontTx/>
                <a:buNone/>
              </a:pPr>
              <a:r>
                <a:rPr lang="fr-FR" altLang="fr-FR" sz="1200" b="1" i="0"/>
                <a:t>.</a:t>
              </a:r>
              <a:r>
                <a:rPr lang="fr-FR" altLang="fr-FR" sz="1200"/>
                <a:t> </a:t>
              </a:r>
              <a:r>
                <a:rPr lang="fr-FR" altLang="fr-FR" sz="1200">
                  <a:solidFill>
                    <a:srgbClr val="595959"/>
                  </a:solidFill>
                </a:rPr>
                <a:t>Mécanique, etc.</a:t>
              </a:r>
            </a:p>
          </p:txBody>
        </p:sp>
        <p:grpSp>
          <p:nvGrpSpPr>
            <p:cNvPr id="47155" name="Groupe 48"/>
            <p:cNvGrpSpPr>
              <a:grpSpLocks/>
            </p:cNvGrpSpPr>
            <p:nvPr/>
          </p:nvGrpSpPr>
          <p:grpSpPr bwMode="auto">
            <a:xfrm>
              <a:off x="2484438" y="3310731"/>
              <a:ext cx="96838" cy="1584269"/>
              <a:chOff x="2627784" y="4502495"/>
              <a:chExt cx="124940" cy="1830541"/>
            </a:xfrm>
          </p:grpSpPr>
          <p:cxnSp>
            <p:nvCxnSpPr>
              <p:cNvPr id="28" name="Connecteur droit 27"/>
              <p:cNvCxnSpPr/>
              <p:nvPr/>
            </p:nvCxnSpPr>
            <p:spPr>
              <a:xfrm>
                <a:off x="2752738" y="4492446"/>
                <a:ext cx="0" cy="18350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 flipH="1">
                <a:off x="2627784" y="4501622"/>
                <a:ext cx="12495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/>
              <p:cNvCxnSpPr/>
              <p:nvPr/>
            </p:nvCxnSpPr>
            <p:spPr>
              <a:xfrm flipH="1">
                <a:off x="2627784" y="6327511"/>
                <a:ext cx="12495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oupe 10"/>
          <p:cNvGrpSpPr>
            <a:grpSpLocks/>
          </p:cNvGrpSpPr>
          <p:nvPr/>
        </p:nvGrpSpPr>
        <p:grpSpPr bwMode="auto">
          <a:xfrm>
            <a:off x="2479675" y="5014913"/>
            <a:ext cx="2452688" cy="1482725"/>
            <a:chOff x="2479675" y="5015092"/>
            <a:chExt cx="2452687" cy="1482366"/>
          </a:xfrm>
        </p:grpSpPr>
        <p:grpSp>
          <p:nvGrpSpPr>
            <p:cNvPr id="47149" name="Groupe 40"/>
            <p:cNvGrpSpPr>
              <a:grpSpLocks/>
            </p:cNvGrpSpPr>
            <p:nvPr/>
          </p:nvGrpSpPr>
          <p:grpSpPr bwMode="auto">
            <a:xfrm>
              <a:off x="2479675" y="5231997"/>
              <a:ext cx="98425" cy="950913"/>
              <a:chOff x="2627784" y="4493808"/>
              <a:chExt cx="124941" cy="1833600"/>
            </a:xfrm>
          </p:grpSpPr>
          <p:cxnSp>
            <p:nvCxnSpPr>
              <p:cNvPr id="22" name="Connecteur droit 21"/>
              <p:cNvCxnSpPr/>
              <p:nvPr/>
            </p:nvCxnSpPr>
            <p:spPr>
              <a:xfrm>
                <a:off x="2752725" y="4494828"/>
                <a:ext cx="0" cy="18331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flipH="1">
                <a:off x="2627784" y="4494828"/>
                <a:ext cx="1249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flipH="1">
                <a:off x="2627784" y="6327984"/>
                <a:ext cx="1249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150" name="Text Box 31"/>
            <p:cNvSpPr txBox="1">
              <a:spLocks noChangeArrowheads="1"/>
            </p:cNvSpPr>
            <p:nvPr/>
          </p:nvSpPr>
          <p:spPr bwMode="auto">
            <a:xfrm>
              <a:off x="2700337" y="5015092"/>
              <a:ext cx="2232025" cy="1482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i="0"/>
                <a:t>Tronc commun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solidFill>
                    <a:srgbClr val="595959"/>
                  </a:solidFill>
                </a:rPr>
                <a:t>Mathématiques et Informatique, Physique, Chimie et Physico-Chimie, Mécanique, Construction, Fabrication et  Sciences Humaines. Alternance de cours/TP/stages</a:t>
              </a:r>
            </a:p>
          </p:txBody>
        </p:sp>
      </p:grpSp>
      <p:grpSp>
        <p:nvGrpSpPr>
          <p:cNvPr id="14" name="Groupe 13"/>
          <p:cNvGrpSpPr>
            <a:grpSpLocks/>
          </p:cNvGrpSpPr>
          <p:nvPr/>
        </p:nvGrpSpPr>
        <p:grpSpPr bwMode="auto">
          <a:xfrm>
            <a:off x="454025" y="5064125"/>
            <a:ext cx="2025650" cy="1476375"/>
            <a:chOff x="454025" y="5063412"/>
            <a:chExt cx="2025650" cy="1477088"/>
          </a:xfrm>
        </p:grpSpPr>
        <p:sp>
          <p:nvSpPr>
            <p:cNvPr id="43032" name="Rectangle 232"/>
            <p:cNvSpPr>
              <a:spLocks noChangeArrowheads="1"/>
            </p:cNvSpPr>
            <p:nvPr/>
          </p:nvSpPr>
          <p:spPr bwMode="auto">
            <a:xfrm>
              <a:off x="900344" y="5063412"/>
              <a:ext cx="1579331" cy="69578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 smtClean="0"/>
            </a:p>
          </p:txBody>
        </p:sp>
        <p:sp>
          <p:nvSpPr>
            <p:cNvPr id="43033" name="Rectangle 231"/>
            <p:cNvSpPr>
              <a:spLocks noChangeArrowheads="1"/>
            </p:cNvSpPr>
            <p:nvPr/>
          </p:nvSpPr>
          <p:spPr bwMode="auto">
            <a:xfrm>
              <a:off x="900344" y="5745323"/>
              <a:ext cx="1579331" cy="66110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i="0" smtClean="0"/>
            </a:p>
          </p:txBody>
        </p:sp>
        <p:sp>
          <p:nvSpPr>
            <p:cNvPr id="35" name="Ellipse 5"/>
            <p:cNvSpPr/>
            <p:nvPr/>
          </p:nvSpPr>
          <p:spPr bwMode="auto">
            <a:xfrm>
              <a:off x="1520825" y="6322908"/>
              <a:ext cx="338138" cy="217592"/>
            </a:xfrm>
            <a:prstGeom prst="ellipse">
              <a:avLst/>
            </a:prstGeom>
            <a:solidFill>
              <a:srgbClr val="C0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i="0" dirty="0"/>
                <a:t>C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54025" y="5755896"/>
              <a:ext cx="328613" cy="651189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1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454025" y="5076118"/>
              <a:ext cx="328613" cy="679778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2</a:t>
              </a:r>
            </a:p>
          </p:txBody>
        </p:sp>
        <p:sp>
          <p:nvSpPr>
            <p:cNvPr id="36" name="Text Box 31"/>
            <p:cNvSpPr txBox="1">
              <a:spLocks noChangeArrowheads="1"/>
            </p:cNvSpPr>
            <p:nvPr/>
          </p:nvSpPr>
          <p:spPr bwMode="auto">
            <a:xfrm rot="19144010">
              <a:off x="971550" y="5377889"/>
              <a:ext cx="1416050" cy="584482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fr-FR" sz="1600" b="1" i="0" dirty="0">
                  <a:latin typeface="+mn-lt"/>
                  <a:cs typeface="Arial" charset="0"/>
                </a:rPr>
                <a:t>Cycle</a:t>
              </a:r>
              <a:br>
                <a:rPr lang="fr-FR" sz="1600" b="1" i="0" dirty="0">
                  <a:latin typeface="+mn-lt"/>
                  <a:cs typeface="Arial" charset="0"/>
                </a:rPr>
              </a:br>
              <a:r>
                <a:rPr lang="fr-FR" sz="1600" b="1" i="0" dirty="0">
                  <a:latin typeface="+mn-lt"/>
                  <a:cs typeface="Arial" charset="0"/>
                </a:rPr>
                <a:t>préparatoire</a:t>
              </a:r>
              <a:endParaRPr lang="fr-FR" sz="1600" i="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12" name="Groupe 11"/>
          <p:cNvGrpSpPr>
            <a:grpSpLocks/>
          </p:cNvGrpSpPr>
          <p:nvPr/>
        </p:nvGrpSpPr>
        <p:grpSpPr bwMode="auto">
          <a:xfrm>
            <a:off x="211138" y="2852738"/>
            <a:ext cx="2268537" cy="3554412"/>
            <a:chOff x="211138" y="2852738"/>
            <a:chExt cx="2268537" cy="3554412"/>
          </a:xfrm>
        </p:grpSpPr>
        <p:sp>
          <p:nvSpPr>
            <p:cNvPr id="43022" name="Rectangle 232"/>
            <p:cNvSpPr>
              <a:spLocks noChangeArrowheads="1"/>
            </p:cNvSpPr>
            <p:nvPr/>
          </p:nvSpPr>
          <p:spPr bwMode="auto">
            <a:xfrm>
              <a:off x="900344" y="4381500"/>
              <a:ext cx="1579331" cy="69578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 smtClean="0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454025" y="4397375"/>
              <a:ext cx="328613" cy="67945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3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11138" y="4397375"/>
              <a:ext cx="242887" cy="2009775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L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54025" y="3768725"/>
              <a:ext cx="328613" cy="628650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4</a:t>
              </a:r>
            </a:p>
          </p:txBody>
        </p:sp>
        <p:sp>
          <p:nvSpPr>
            <p:cNvPr id="43026" name="Rectangle 232"/>
            <p:cNvSpPr>
              <a:spLocks noChangeArrowheads="1"/>
            </p:cNvSpPr>
            <p:nvPr/>
          </p:nvSpPr>
          <p:spPr bwMode="auto">
            <a:xfrm>
              <a:off x="900344" y="3752749"/>
              <a:ext cx="1579331" cy="64462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 smtClean="0"/>
            </a:p>
          </p:txBody>
        </p:sp>
        <p:sp>
          <p:nvSpPr>
            <p:cNvPr id="43027" name="Rectangle 232"/>
            <p:cNvSpPr>
              <a:spLocks noChangeArrowheads="1"/>
            </p:cNvSpPr>
            <p:nvPr/>
          </p:nvSpPr>
          <p:spPr bwMode="auto">
            <a:xfrm>
              <a:off x="900344" y="3124297"/>
              <a:ext cx="1579331" cy="64462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fr-FR" altLang="fr-FR" sz="800" b="1" i="0" smtClean="0"/>
            </a:p>
          </p:txBody>
        </p:sp>
        <p:sp>
          <p:nvSpPr>
            <p:cNvPr id="46" name="Rectangle 240"/>
            <p:cNvSpPr/>
            <p:nvPr/>
          </p:nvSpPr>
          <p:spPr bwMode="auto">
            <a:xfrm>
              <a:off x="900113" y="2852738"/>
              <a:ext cx="1579562" cy="288925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600" i="0" dirty="0">
                  <a:solidFill>
                    <a:schemeClr val="bg1"/>
                  </a:solidFill>
                </a:rPr>
                <a:t>MASTER</a:t>
              </a:r>
            </a:p>
          </p:txBody>
        </p: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 rot="19144010">
              <a:off x="1009650" y="3740150"/>
              <a:ext cx="1228725" cy="646113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fr-FR" b="1" i="0" dirty="0">
                  <a:latin typeface="+mn-lt"/>
                  <a:cs typeface="Arial" charset="0"/>
                </a:rPr>
                <a:t>Cycle Ingénieur</a:t>
              </a:r>
              <a:endParaRPr lang="fr-FR" sz="1400" i="0" dirty="0">
                <a:latin typeface="Arial" charset="0"/>
                <a:cs typeface="Arial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454025" y="2852738"/>
              <a:ext cx="328613" cy="915987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211138" y="2852738"/>
              <a:ext cx="242887" cy="1544637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M</a:t>
              </a:r>
            </a:p>
          </p:txBody>
        </p:sp>
      </p:grpSp>
      <p:sp>
        <p:nvSpPr>
          <p:cNvPr id="53" name="Text Box 31"/>
          <p:cNvSpPr txBox="1">
            <a:spLocks noChangeArrowheads="1"/>
          </p:cNvSpPr>
          <p:nvPr/>
        </p:nvSpPr>
        <p:spPr bwMode="auto">
          <a:xfrm>
            <a:off x="5067300" y="2743200"/>
            <a:ext cx="3816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Admission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400">
                <a:solidFill>
                  <a:srgbClr val="595959"/>
                </a:solidFill>
              </a:rPr>
              <a:t>Bac S</a:t>
            </a:r>
            <a:r>
              <a:rPr lang="fr-FR" altLang="fr-FR" sz="1200">
                <a:solidFill>
                  <a:srgbClr val="595959"/>
                </a:solidFill>
              </a:rPr>
              <a:t>, STI2D</a:t>
            </a:r>
            <a:r>
              <a:rPr lang="fr-FR" altLang="fr-FR" sz="1400">
                <a:solidFill>
                  <a:srgbClr val="595959"/>
                </a:solidFill>
              </a:rPr>
              <a:t/>
            </a:r>
            <a:br>
              <a:rPr lang="fr-FR" altLang="fr-FR" sz="1400">
                <a:solidFill>
                  <a:srgbClr val="595959"/>
                </a:solidFill>
              </a:rPr>
            </a:br>
            <a:r>
              <a:rPr lang="fr-FR" altLang="fr-FR" sz="1800" b="1" i="0"/>
              <a:t>. </a:t>
            </a:r>
            <a:r>
              <a:rPr lang="fr-FR" altLang="fr-FR" sz="1400"/>
              <a:t>Sélection</a:t>
            </a:r>
            <a:r>
              <a:rPr lang="fr-FR" altLang="fr-FR" sz="1800" b="1" i="0"/>
              <a:t> </a:t>
            </a:r>
            <a:r>
              <a:rPr lang="fr-FR" altLang="fr-FR" sz="1400"/>
              <a:t>sur dossier + entretien </a:t>
            </a:r>
            <a:r>
              <a:rPr lang="fr-FR" altLang="fr-FR" sz="1400" baseline="30000">
                <a:solidFill>
                  <a:srgbClr val="005A58"/>
                </a:solidFill>
              </a:rPr>
              <a:t>1</a:t>
            </a:r>
            <a:r>
              <a:rPr lang="fr-FR" altLang="fr-FR" sz="1400">
                <a:solidFill>
                  <a:srgbClr val="005A58"/>
                </a:solidFill>
              </a:rPr>
              <a:t> </a:t>
            </a:r>
            <a:r>
              <a:rPr lang="fr-FR" altLang="fr-FR" sz="1400"/>
              <a:t>ou concours </a:t>
            </a:r>
            <a:r>
              <a:rPr lang="fr-FR" altLang="fr-FR" sz="1400" baseline="30000">
                <a:solidFill>
                  <a:srgbClr val="005A58"/>
                </a:solidFill>
              </a:rPr>
              <a:t>2</a:t>
            </a:r>
            <a:endParaRPr lang="fr-FR" altLang="fr-FR" sz="1400">
              <a:solidFill>
                <a:srgbClr val="005A58"/>
              </a:solidFill>
            </a:endParaRPr>
          </a:p>
        </p:txBody>
      </p:sp>
      <p:sp>
        <p:nvSpPr>
          <p:cNvPr id="54" name="Rectangle 40"/>
          <p:cNvSpPr>
            <a:spLocks noChangeArrowheads="1"/>
          </p:cNvSpPr>
          <p:nvPr/>
        </p:nvSpPr>
        <p:spPr bwMode="auto">
          <a:xfrm>
            <a:off x="5067300" y="3536950"/>
            <a:ext cx="407035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800" i="0"/>
              <a:t>Ecoles </a:t>
            </a:r>
          </a:p>
          <a:p>
            <a:pPr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200" b="1" i="0"/>
              <a:t>. </a:t>
            </a:r>
            <a:r>
              <a:rPr lang="fr-FR" altLang="fr-FR" sz="1200">
                <a:solidFill>
                  <a:srgbClr val="005A58"/>
                </a:solidFill>
              </a:rPr>
              <a:t>les INSA</a:t>
            </a:r>
            <a:r>
              <a:rPr lang="fr-FR" altLang="fr-FR" sz="1200">
                <a:solidFill>
                  <a:srgbClr val="003300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(Centre, Lyon, Rennes, Rouen, Strasbourg, Toulouse) </a:t>
            </a:r>
            <a:r>
              <a:rPr lang="fr-FR" altLang="fr-FR" sz="1200" baseline="30000">
                <a:solidFill>
                  <a:srgbClr val="005A58"/>
                </a:solidFill>
              </a:rPr>
              <a:t>1</a:t>
            </a:r>
            <a:br>
              <a:rPr lang="fr-FR" altLang="fr-FR" sz="1200" baseline="30000">
                <a:solidFill>
                  <a:srgbClr val="005A58"/>
                </a:solidFill>
              </a:rPr>
            </a:br>
            <a:r>
              <a:rPr lang="fr-FR" altLang="fr-FR" sz="1200" b="1" i="0"/>
              <a:t>. </a:t>
            </a:r>
            <a:r>
              <a:rPr lang="fr-FR" altLang="fr-FR" sz="1200">
                <a:solidFill>
                  <a:srgbClr val="005A58"/>
                </a:solidFill>
              </a:rPr>
              <a:t>les ENI</a:t>
            </a:r>
            <a:r>
              <a:rPr lang="fr-FR" altLang="fr-FR" sz="1200">
                <a:solidFill>
                  <a:srgbClr val="003300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(Brest, Metz, Saint-Étienne, Tarbes) </a:t>
            </a:r>
            <a:r>
              <a:rPr lang="fr-FR" altLang="fr-FR" sz="1200" baseline="30000">
                <a:solidFill>
                  <a:srgbClr val="005A58"/>
                </a:solidFill>
              </a:rPr>
              <a:t>2</a:t>
            </a:r>
            <a:br>
              <a:rPr lang="fr-FR" altLang="fr-FR" sz="1200" baseline="30000">
                <a:solidFill>
                  <a:srgbClr val="005A58"/>
                </a:solidFill>
              </a:rPr>
            </a:br>
            <a:r>
              <a:rPr lang="fr-FR" altLang="fr-FR" sz="1200" b="1" i="0"/>
              <a:t>.</a:t>
            </a:r>
            <a:r>
              <a:rPr lang="fr-FR" altLang="fr-FR" sz="1200">
                <a:solidFill>
                  <a:srgbClr val="595959"/>
                </a:solidFill>
              </a:rPr>
              <a:t> </a:t>
            </a:r>
            <a:r>
              <a:rPr lang="fr-FR" altLang="fr-FR" sz="1200">
                <a:solidFill>
                  <a:srgbClr val="005A58"/>
                </a:solidFill>
              </a:rPr>
              <a:t>les 3 UT</a:t>
            </a:r>
            <a:r>
              <a:rPr lang="fr-FR" altLang="fr-FR" sz="1200">
                <a:solidFill>
                  <a:srgbClr val="003300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(Compiègne, Troyes et Belfort-Montbéliard )</a:t>
            </a:r>
            <a:r>
              <a:rPr lang="fr-FR" altLang="fr-FR" sz="1200" baseline="30000">
                <a:solidFill>
                  <a:srgbClr val="005A58"/>
                </a:solidFill>
              </a:rPr>
              <a:t>1</a:t>
            </a:r>
            <a:r>
              <a:rPr lang="fr-FR" altLang="fr-FR" sz="1200" b="1" i="0">
                <a:solidFill>
                  <a:srgbClr val="005A58"/>
                </a:solidFill>
              </a:rPr>
              <a:t/>
            </a:r>
            <a:br>
              <a:rPr lang="fr-FR" altLang="fr-FR" sz="1200" b="1" i="0">
                <a:solidFill>
                  <a:srgbClr val="005A58"/>
                </a:solidFill>
              </a:rPr>
            </a:br>
            <a:r>
              <a:rPr lang="fr-FR" altLang="fr-FR" sz="1200" b="1" i="0"/>
              <a:t>. </a:t>
            </a:r>
            <a:r>
              <a:rPr lang="fr-FR" altLang="fr-FR" sz="1200">
                <a:solidFill>
                  <a:srgbClr val="005A58"/>
                </a:solidFill>
              </a:rPr>
              <a:t>les 30 écoles universitaires du concours commun </a:t>
            </a:r>
            <a:br>
              <a:rPr lang="fr-FR" altLang="fr-FR" sz="1200">
                <a:solidFill>
                  <a:srgbClr val="005A58"/>
                </a:solidFill>
              </a:rPr>
            </a:br>
            <a:r>
              <a:rPr lang="fr-FR" altLang="fr-FR" sz="1200">
                <a:solidFill>
                  <a:srgbClr val="003300"/>
                </a:solidFill>
              </a:rPr>
              <a:t>  </a:t>
            </a:r>
            <a:r>
              <a:rPr lang="fr-FR" altLang="fr-FR" sz="1200">
                <a:solidFill>
                  <a:srgbClr val="005A58"/>
                </a:solidFill>
              </a:rPr>
              <a:t>GEIPI-Polytech</a:t>
            </a:r>
            <a:r>
              <a:rPr lang="fr-FR" altLang="fr-FR" sz="1200">
                <a:solidFill>
                  <a:srgbClr val="003300"/>
                </a:solidFill>
              </a:rPr>
              <a:t> </a:t>
            </a:r>
            <a:r>
              <a:rPr lang="fr-FR" altLang="fr-FR" sz="1200" baseline="30000">
                <a:solidFill>
                  <a:srgbClr val="595959"/>
                </a:solidFill>
              </a:rPr>
              <a:t>2 </a:t>
            </a:r>
            <a:r>
              <a:rPr lang="fr-FR" altLang="fr-FR" sz="1200">
                <a:solidFill>
                  <a:srgbClr val="595959"/>
                </a:solidFill>
              </a:rPr>
              <a:t>(Paris UPMC, Paris Sud, Lille, Marseille, etc.)</a:t>
            </a:r>
            <a:r>
              <a:rPr lang="fr-FR" altLang="fr-FR" sz="1200" baseline="30000">
                <a:solidFill>
                  <a:srgbClr val="C00000"/>
                </a:solidFill>
              </a:rPr>
              <a:t> </a:t>
            </a:r>
            <a:r>
              <a:rPr lang="fr-FR" altLang="fr-FR" sz="1200" baseline="30000">
                <a:solidFill>
                  <a:srgbClr val="005A58"/>
                </a:solidFill>
              </a:rPr>
              <a:t>2</a:t>
            </a:r>
            <a:endParaRPr lang="fr-FR" altLang="fr-FR" sz="1200">
              <a:solidFill>
                <a:srgbClr val="005A58"/>
              </a:solidFill>
            </a:endParaRPr>
          </a:p>
          <a:p>
            <a:pPr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200" b="1" i="0"/>
              <a:t>. </a:t>
            </a:r>
            <a:r>
              <a:rPr lang="fr-FR" altLang="fr-FR" sz="1200">
                <a:solidFill>
                  <a:srgbClr val="005A58"/>
                </a:solidFill>
              </a:rPr>
              <a:t>les 8 écoles du CPBx</a:t>
            </a:r>
            <a:r>
              <a:rPr lang="fr-FR" altLang="fr-FR" sz="1200">
                <a:solidFill>
                  <a:srgbClr val="003300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(Cycle prépa université Bordeaux) </a:t>
            </a:r>
            <a:r>
              <a:rPr lang="fr-FR" altLang="fr-FR" sz="1200" baseline="30000">
                <a:solidFill>
                  <a:srgbClr val="005A58"/>
                </a:solidFill>
              </a:rPr>
              <a:t>1</a:t>
            </a:r>
            <a:br>
              <a:rPr lang="fr-FR" altLang="fr-FR" sz="1200" baseline="30000">
                <a:solidFill>
                  <a:srgbClr val="005A58"/>
                </a:solidFill>
              </a:rPr>
            </a:br>
            <a:r>
              <a:rPr lang="fr-FR" altLang="fr-FR" sz="1200" b="1" i="0"/>
              <a:t>. </a:t>
            </a:r>
            <a:r>
              <a:rPr lang="fr-FR" altLang="fr-FR" sz="1200">
                <a:solidFill>
                  <a:srgbClr val="005A58"/>
                </a:solidFill>
              </a:rPr>
              <a:t>les 11 écoles du Parcours renforcé</a:t>
            </a:r>
            <a:r>
              <a:rPr lang="fr-FR" altLang="fr-FR" sz="1200">
                <a:solidFill>
                  <a:srgbClr val="003300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de l’université de Poitiers </a:t>
            </a:r>
            <a:r>
              <a:rPr lang="fr-FR" altLang="fr-FR" sz="1200" baseline="30000">
                <a:solidFill>
                  <a:srgbClr val="005A58"/>
                </a:solidFill>
              </a:rPr>
              <a:t>1 </a:t>
            </a:r>
          </a:p>
          <a:p>
            <a:pPr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200" b="1" i="0"/>
              <a:t>. </a:t>
            </a:r>
            <a:r>
              <a:rPr lang="fr-FR" altLang="fr-FR" sz="1200">
                <a:solidFill>
                  <a:srgbClr val="005A58"/>
                </a:solidFill>
              </a:rPr>
              <a:t>les 20 écoles de Chimie du CPI</a:t>
            </a:r>
            <a:r>
              <a:rPr lang="fr-FR" altLang="fr-FR" sz="1200">
                <a:solidFill>
                  <a:srgbClr val="003300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(Cycle Préparatoire Intégré)</a:t>
            </a:r>
            <a:r>
              <a:rPr lang="fr-FR" altLang="fr-FR" sz="1200" baseline="30000">
                <a:solidFill>
                  <a:srgbClr val="003300"/>
                </a:solidFill>
              </a:rPr>
              <a:t> </a:t>
            </a:r>
            <a:r>
              <a:rPr lang="fr-FR" altLang="fr-FR" sz="1200" baseline="30000">
                <a:solidFill>
                  <a:srgbClr val="005A58"/>
                </a:solidFill>
              </a:rPr>
              <a:t>1 </a:t>
            </a:r>
            <a:br>
              <a:rPr lang="fr-FR" altLang="fr-FR" sz="1200" baseline="30000">
                <a:solidFill>
                  <a:srgbClr val="005A58"/>
                </a:solidFill>
              </a:rPr>
            </a:br>
            <a:r>
              <a:rPr lang="fr-FR" altLang="fr-FR" sz="1200" b="1" i="0"/>
              <a:t>. </a:t>
            </a:r>
            <a:r>
              <a:rPr lang="fr-FR" altLang="fr-FR" sz="1200">
                <a:solidFill>
                  <a:srgbClr val="005A58"/>
                </a:solidFill>
              </a:rPr>
              <a:t>les 33 écoles du CPP</a:t>
            </a:r>
            <a:r>
              <a:rPr lang="fr-FR" altLang="fr-FR" sz="1200">
                <a:solidFill>
                  <a:srgbClr val="003300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(Cycle préparatoire Polytechnique) </a:t>
            </a:r>
            <a:r>
              <a:rPr lang="fr-FR" altLang="fr-FR" sz="1200" baseline="30000">
                <a:solidFill>
                  <a:srgbClr val="005A58"/>
                </a:solidFill>
              </a:rPr>
              <a:t>1</a:t>
            </a:r>
          </a:p>
          <a:p>
            <a:pPr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200" b="1" i="0"/>
              <a:t>. </a:t>
            </a:r>
            <a:r>
              <a:rPr lang="fr-FR" altLang="fr-FR" sz="1200">
                <a:solidFill>
                  <a:srgbClr val="005A58"/>
                </a:solidFill>
              </a:rPr>
              <a:t>les écoles universitaires à modalités de recrutement propres</a:t>
            </a:r>
            <a:r>
              <a:rPr lang="fr-FR" altLang="fr-FR" sz="1200" baseline="30000">
                <a:solidFill>
                  <a:srgbClr val="005A58"/>
                </a:solidFill>
              </a:rPr>
              <a:t>3</a:t>
            </a:r>
            <a:r>
              <a:rPr lang="fr-FR" altLang="fr-FR" sz="1200" baseline="30000">
                <a:solidFill>
                  <a:srgbClr val="003300"/>
                </a:solidFill>
              </a:rPr>
              <a:t> </a:t>
            </a:r>
            <a:r>
              <a:rPr lang="fr-FR" altLang="fr-FR" sz="1200">
                <a:solidFill>
                  <a:srgbClr val="595959"/>
                </a:solidFill>
              </a:rPr>
              <a:t>: Lille, Mulhouse, Rennes, Angers, etc.</a:t>
            </a:r>
          </a:p>
        </p:txBody>
      </p:sp>
      <p:sp>
        <p:nvSpPr>
          <p:cNvPr id="56" name="Rectangle 40"/>
          <p:cNvSpPr>
            <a:spLocks noChangeArrowheads="1"/>
          </p:cNvSpPr>
          <p:nvPr/>
        </p:nvSpPr>
        <p:spPr bwMode="auto">
          <a:xfrm>
            <a:off x="4913313" y="5889625"/>
            <a:ext cx="40513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000" baseline="30000">
                <a:solidFill>
                  <a:srgbClr val="005A58"/>
                </a:solidFill>
              </a:rPr>
              <a:t>1 </a:t>
            </a:r>
            <a:r>
              <a:rPr lang="fr-FR" altLang="fr-FR" sz="1000">
                <a:solidFill>
                  <a:srgbClr val="005A58"/>
                </a:solidFill>
              </a:rPr>
              <a:t>Mentions au bac souvent attendues</a:t>
            </a:r>
            <a:r>
              <a:rPr lang="fr-FR" altLang="fr-FR" sz="1000" baseline="30000">
                <a:solidFill>
                  <a:srgbClr val="005A58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200" baseline="30000">
                <a:solidFill>
                  <a:srgbClr val="005A58"/>
                </a:solidFill>
              </a:rPr>
              <a:t>2 </a:t>
            </a:r>
            <a:r>
              <a:rPr lang="fr-FR" altLang="fr-FR" sz="1000">
                <a:solidFill>
                  <a:srgbClr val="005A58"/>
                </a:solidFill>
              </a:rPr>
              <a:t>Épreuves de Maths et Physique Chimie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r-FR" altLang="fr-FR" sz="1200" baseline="30000">
                <a:solidFill>
                  <a:srgbClr val="005A58"/>
                </a:solidFill>
              </a:rPr>
              <a:t>3  </a:t>
            </a:r>
            <a:r>
              <a:rPr lang="fr-FR" altLang="fr-FR" sz="1000">
                <a:solidFill>
                  <a:srgbClr val="005A58"/>
                </a:solidFill>
              </a:rPr>
              <a:t>Dossier ou concours (souvent des épreuves d’économie, de langues et de français en plus des sciences)</a:t>
            </a:r>
          </a:p>
        </p:txBody>
      </p:sp>
      <p:pic>
        <p:nvPicPr>
          <p:cNvPr id="47116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2196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53" grpId="0"/>
      <p:bldP spid="54" grpId="0"/>
      <p:bldP spid="5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3"/>
          <p:cNvSpPr>
            <a:spLocks noChangeArrowheads="1"/>
          </p:cNvSpPr>
          <p:nvPr/>
        </p:nvSpPr>
        <p:spPr bwMode="auto">
          <a:xfrm>
            <a:off x="161858" y="1031875"/>
            <a:ext cx="8874638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 smtClean="0">
                <a:solidFill>
                  <a:schemeClr val="accent2">
                    <a:lumMod val="50000"/>
                  </a:schemeClr>
                </a:solidFill>
              </a:rPr>
              <a:t>&gt; </a:t>
            </a:r>
            <a:r>
              <a:rPr lang="fr-FR" altLang="fr-FR" sz="2000" dirty="0" smtClean="0"/>
              <a:t>Forment </a:t>
            </a:r>
            <a:r>
              <a:rPr lang="fr-FR" altLang="fr-FR" sz="2000" dirty="0"/>
              <a:t>des cadres du secteur privé et de la fonction </a:t>
            </a:r>
            <a:r>
              <a:rPr lang="fr-FR" altLang="fr-FR" sz="2000" dirty="0" smtClean="0"/>
              <a:t>publique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fr-FR" altLang="fr-FR" sz="2000" dirty="0" smtClean="0">
                <a:solidFill>
                  <a:schemeClr val="accent2">
                    <a:lumMod val="50000"/>
                  </a:schemeClr>
                </a:solidFill>
              </a:rPr>
              <a:t>&gt; </a:t>
            </a:r>
            <a:r>
              <a:rPr lang="fr-FR" altLang="fr-FR" sz="2000" dirty="0" smtClean="0"/>
              <a:t>La </a:t>
            </a:r>
            <a:r>
              <a:rPr lang="fr-FR" altLang="fr-FR" sz="2000" dirty="0"/>
              <a:t>formation dure en général 5 </a:t>
            </a:r>
            <a:r>
              <a:rPr lang="fr-FR" altLang="fr-FR" sz="2000" dirty="0" smtClean="0"/>
              <a:t>ans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fr-FR" altLang="fr-FR" sz="2000" dirty="0" smtClean="0"/>
              <a:t>	premier </a:t>
            </a:r>
            <a:r>
              <a:rPr lang="fr-FR" altLang="fr-FR" sz="2000" dirty="0"/>
              <a:t>cycle de 3 ans </a:t>
            </a:r>
            <a:r>
              <a:rPr lang="fr-FR" altLang="fr-FR" sz="2000" dirty="0" smtClean="0"/>
              <a:t>pluridisciplinaire &gt;</a:t>
            </a:r>
            <a:r>
              <a:rPr lang="fr-FR" altLang="fr-FR" sz="2000" dirty="0"/>
              <a:t> &gt;</a:t>
            </a:r>
            <a:r>
              <a:rPr lang="fr-FR" altLang="fr-FR" sz="2000" dirty="0" smtClean="0"/>
              <a:t> second </a:t>
            </a:r>
            <a:r>
              <a:rPr lang="fr-FR" altLang="fr-FR" sz="2000" dirty="0"/>
              <a:t>cycle </a:t>
            </a:r>
            <a:r>
              <a:rPr lang="fr-FR" altLang="fr-FR" sz="2000" dirty="0" smtClean="0"/>
              <a:t>spécialise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fr-FR" altLang="fr-FR" sz="2000" dirty="0" smtClean="0"/>
              <a:t>Tous </a:t>
            </a:r>
            <a:r>
              <a:rPr lang="fr-FR" altLang="fr-FR" sz="2000" dirty="0"/>
              <a:t>les IEP délivrent le grade de </a:t>
            </a:r>
            <a:r>
              <a:rPr lang="fr-FR" altLang="fr-FR" sz="2000" dirty="0" smtClean="0"/>
              <a:t>master</a:t>
            </a:r>
            <a:endParaRPr lang="fr-FR" altLang="fr-FR" sz="2000" dirty="0"/>
          </a:p>
        </p:txBody>
      </p:sp>
      <p:grpSp>
        <p:nvGrpSpPr>
          <p:cNvPr id="34822" name="Group 41"/>
          <p:cNvGrpSpPr>
            <a:grpSpLocks/>
          </p:cNvGrpSpPr>
          <p:nvPr/>
        </p:nvGrpSpPr>
        <p:grpSpPr bwMode="auto">
          <a:xfrm>
            <a:off x="2484438" y="3068638"/>
            <a:ext cx="2447925" cy="1279525"/>
            <a:chOff x="1565" y="1933"/>
            <a:chExt cx="1542" cy="806"/>
          </a:xfrm>
        </p:grpSpPr>
        <p:grpSp>
          <p:nvGrpSpPr>
            <p:cNvPr id="44088" name="Groupe 40"/>
            <p:cNvGrpSpPr>
              <a:grpSpLocks/>
            </p:cNvGrpSpPr>
            <p:nvPr/>
          </p:nvGrpSpPr>
          <p:grpSpPr bwMode="auto">
            <a:xfrm>
              <a:off x="1565" y="2069"/>
              <a:ext cx="62" cy="599"/>
              <a:chOff x="2627784" y="4493808"/>
              <a:chExt cx="124941" cy="1833600"/>
            </a:xfrm>
          </p:grpSpPr>
          <p:cxnSp>
            <p:nvCxnSpPr>
              <p:cNvPr id="42" name="Connecteur droit 41"/>
              <p:cNvCxnSpPr/>
              <p:nvPr/>
            </p:nvCxnSpPr>
            <p:spPr>
              <a:xfrm>
                <a:off x="2752725" y="4493808"/>
                <a:ext cx="0" cy="18335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/>
              <p:cNvCxnSpPr/>
              <p:nvPr/>
            </p:nvCxnSpPr>
            <p:spPr>
              <a:xfrm flipH="1">
                <a:off x="2627784" y="4493808"/>
                <a:ext cx="1249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cteur droit 45"/>
              <p:cNvCxnSpPr/>
              <p:nvPr/>
            </p:nvCxnSpPr>
            <p:spPr>
              <a:xfrm flipH="1">
                <a:off x="2627784" y="6327406"/>
                <a:ext cx="12494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 Box 31"/>
            <p:cNvSpPr txBox="1">
              <a:spLocks noChangeArrowheads="1"/>
            </p:cNvSpPr>
            <p:nvPr/>
          </p:nvSpPr>
          <p:spPr bwMode="auto">
            <a:xfrm>
              <a:off x="1701" y="1933"/>
              <a:ext cx="1406" cy="80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fr-FR" i="0" dirty="0">
                  <a:latin typeface="+mn-lt"/>
                  <a:cs typeface="Arial" charset="0"/>
                </a:rPr>
                <a:t>Spécialisations</a:t>
              </a:r>
              <a:r>
                <a:rPr lang="fr-FR" b="1" i="0" dirty="0">
                  <a:solidFill>
                    <a:srgbClr val="CC0000"/>
                  </a:solidFill>
                  <a:latin typeface="+mn-lt"/>
                  <a:cs typeface="Arial" charset="0"/>
                </a:rPr>
                <a:t/>
              </a:r>
              <a:br>
                <a:rPr lang="fr-FR" b="1" i="0" dirty="0">
                  <a:solidFill>
                    <a:srgbClr val="CC0000"/>
                  </a:solidFill>
                  <a:latin typeface="+mn-lt"/>
                  <a:cs typeface="Arial" charset="0"/>
                </a:rPr>
              </a:b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charset="0"/>
                </a:rPr>
                <a:t>Économie et finance</a:t>
              </a:r>
            </a:p>
            <a:p>
              <a:pPr eaLnBrk="1" hangingPunct="1">
                <a:defRPr/>
              </a:pP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charset="0"/>
                </a:rPr>
                <a:t>Communication</a:t>
              </a:r>
            </a:p>
            <a:p>
              <a:pPr eaLnBrk="1" hangingPunct="1">
                <a:defRPr/>
              </a:pP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charset="0"/>
                </a:rPr>
                <a:t>Politique économique et sociale</a:t>
              </a:r>
            </a:p>
            <a:p>
              <a:pPr eaLnBrk="1" hangingPunct="1">
                <a:defRPr/>
              </a:pP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charset="0"/>
                </a:rPr>
                <a:t>Relations internationales</a:t>
              </a:r>
            </a:p>
            <a:p>
              <a:pPr eaLnBrk="1" hangingPunct="1">
                <a:defRPr/>
              </a:pPr>
              <a:r>
                <a:rPr lang="fr-F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charset="0"/>
                </a:rPr>
                <a:t>Service public…</a:t>
              </a:r>
              <a:endParaRPr lang="fr-FR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charset="0"/>
              </a:endParaRPr>
            </a:p>
          </p:txBody>
        </p:sp>
      </p:grpSp>
      <p:grpSp>
        <p:nvGrpSpPr>
          <p:cNvPr id="34823" name="Group 40"/>
          <p:cNvGrpSpPr>
            <a:grpSpLocks/>
          </p:cNvGrpSpPr>
          <p:nvPr/>
        </p:nvGrpSpPr>
        <p:grpSpPr bwMode="auto">
          <a:xfrm>
            <a:off x="2484438" y="4581525"/>
            <a:ext cx="2447925" cy="1644650"/>
            <a:chOff x="1565" y="2886"/>
            <a:chExt cx="1542" cy="1036"/>
          </a:xfrm>
        </p:grpSpPr>
        <p:grpSp>
          <p:nvGrpSpPr>
            <p:cNvPr id="44083" name="Groupe 48"/>
            <p:cNvGrpSpPr>
              <a:grpSpLocks/>
            </p:cNvGrpSpPr>
            <p:nvPr/>
          </p:nvGrpSpPr>
          <p:grpSpPr bwMode="auto">
            <a:xfrm>
              <a:off x="1565" y="2886"/>
              <a:ext cx="61" cy="998"/>
              <a:chOff x="2627784" y="4493808"/>
              <a:chExt cx="124941" cy="1833600"/>
            </a:xfrm>
          </p:grpSpPr>
          <p:cxnSp>
            <p:nvCxnSpPr>
              <p:cNvPr id="50" name="Connecteur droit 49"/>
              <p:cNvCxnSpPr/>
              <p:nvPr/>
            </p:nvCxnSpPr>
            <p:spPr>
              <a:xfrm>
                <a:off x="2752724" y="4493808"/>
                <a:ext cx="0" cy="1833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50"/>
              <p:cNvCxnSpPr/>
              <p:nvPr/>
            </p:nvCxnSpPr>
            <p:spPr>
              <a:xfrm flipH="1">
                <a:off x="2627784" y="4493808"/>
                <a:ext cx="12494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cteur droit 51"/>
              <p:cNvCxnSpPr/>
              <p:nvPr/>
            </p:nvCxnSpPr>
            <p:spPr>
              <a:xfrm flipH="1">
                <a:off x="2627784" y="6327408"/>
                <a:ext cx="12494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084" name="Text Box 31"/>
            <p:cNvSpPr txBox="1">
              <a:spLocks noChangeArrowheads="1"/>
            </p:cNvSpPr>
            <p:nvPr/>
          </p:nvSpPr>
          <p:spPr bwMode="auto">
            <a:xfrm>
              <a:off x="1701" y="2886"/>
              <a:ext cx="1406" cy="1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i="0"/>
                <a:t>Formation générale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solidFill>
                    <a:srgbClr val="595959"/>
                  </a:solidFill>
                </a:rPr>
                <a:t>Tronc commun en sc. politiques, sociologie, H-G, éco-droit, langues, économie et relations internationales</a:t>
              </a:r>
              <a:br>
                <a:rPr lang="fr-FR" altLang="fr-FR" sz="1200">
                  <a:solidFill>
                    <a:srgbClr val="595959"/>
                  </a:solidFill>
                </a:rPr>
              </a:br>
              <a:r>
                <a:rPr lang="fr-FR" altLang="fr-FR" sz="1200">
                  <a:solidFill>
                    <a:srgbClr val="595959"/>
                  </a:solidFill>
                </a:rPr>
                <a:t>Pré-spécialisation et </a:t>
              </a:r>
              <a:r>
                <a:rPr lang="fr-FR" altLang="fr-FR" sz="1200" b="1">
                  <a:solidFill>
                    <a:srgbClr val="595959"/>
                  </a:solidFill>
                </a:rPr>
                <a:t>stage à l’étranger</a:t>
              </a:r>
              <a:r>
                <a:rPr lang="fr-FR" altLang="fr-FR" sz="1200">
                  <a:solidFill>
                    <a:srgbClr val="595959"/>
                  </a:solidFill>
                </a:rPr>
                <a:t> et/ou stage en entreprise en 2</a:t>
              </a:r>
              <a:r>
                <a:rPr lang="fr-FR" altLang="fr-FR" sz="1200" baseline="30000">
                  <a:solidFill>
                    <a:srgbClr val="595959"/>
                  </a:solidFill>
                </a:rPr>
                <a:t>e</a:t>
              </a:r>
              <a:r>
                <a:rPr lang="fr-FR" altLang="fr-FR" sz="1200">
                  <a:solidFill>
                    <a:srgbClr val="595959"/>
                  </a:solidFill>
                </a:rPr>
                <a:t> ou 3</a:t>
              </a:r>
              <a:r>
                <a:rPr lang="fr-FR" altLang="fr-FR" sz="1200" baseline="30000">
                  <a:solidFill>
                    <a:srgbClr val="595959"/>
                  </a:solidFill>
                </a:rPr>
                <a:t>e</a:t>
              </a:r>
              <a:r>
                <a:rPr lang="fr-FR" altLang="fr-FR" sz="1200">
                  <a:solidFill>
                    <a:srgbClr val="595959"/>
                  </a:solidFill>
                </a:rPr>
                <a:t> année</a:t>
              </a:r>
            </a:p>
          </p:txBody>
        </p:sp>
      </p:grpSp>
      <p:sp>
        <p:nvSpPr>
          <p:cNvPr id="67" name="Line 17"/>
          <p:cNvSpPr>
            <a:spLocks noChangeShapeType="1"/>
          </p:cNvSpPr>
          <p:nvPr/>
        </p:nvSpPr>
        <p:spPr bwMode="auto">
          <a:xfrm>
            <a:off x="4932363" y="2565400"/>
            <a:ext cx="0" cy="4103688"/>
          </a:xfrm>
          <a:prstGeom prst="line">
            <a:avLst/>
          </a:prstGeom>
          <a:noFill/>
          <a:ln w="127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4967288" y="2852738"/>
            <a:ext cx="393065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Admission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200">
                <a:solidFill>
                  <a:srgbClr val="595959"/>
                </a:solidFill>
              </a:rPr>
              <a:t>Bac 0 ou Bac +1 (sauf Paris) sur concours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(admission sur dossier et entretien pour Sciences Po Bordeaux et les campus délocalisés de Sciences Po Paris)</a:t>
            </a:r>
            <a:br>
              <a:rPr lang="fr-FR" altLang="fr-FR" sz="1200">
                <a:solidFill>
                  <a:srgbClr val="595959"/>
                </a:solidFill>
              </a:rPr>
            </a:br>
            <a:endParaRPr lang="fr-FR" altLang="fr-FR" sz="1000" b="1" i="0">
              <a:solidFill>
                <a:srgbClr val="595959"/>
              </a:solidFill>
            </a:endParaRP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i="0"/>
              <a:t>Concours</a:t>
            </a:r>
            <a:br>
              <a:rPr lang="fr-FR" altLang="fr-FR" sz="1800" i="0"/>
            </a:br>
            <a:r>
              <a:rPr lang="fr-FR" altLang="fr-FR" sz="1800" b="1" i="0"/>
              <a:t>. </a:t>
            </a:r>
            <a:r>
              <a:rPr lang="fr-FR" altLang="fr-FR" sz="1200">
                <a:solidFill>
                  <a:srgbClr val="595959"/>
                </a:solidFill>
              </a:rPr>
              <a:t>Inscription aux épreuves sur Parcoursup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</a:t>
            </a:r>
            <a:r>
              <a:rPr lang="fr-FR" altLang="fr-FR" sz="1200" b="1" i="0"/>
              <a:t> </a:t>
            </a:r>
            <a:r>
              <a:rPr lang="fr-FR" altLang="fr-FR" sz="1200">
                <a:solidFill>
                  <a:srgbClr val="595959"/>
                </a:solidFill>
              </a:rPr>
              <a:t>Épreuves (détails des thèmes abordés sur Internet) : </a:t>
            </a:r>
            <a:br>
              <a:rPr lang="fr-FR" altLang="fr-FR" sz="1200">
                <a:solidFill>
                  <a:srgbClr val="595959"/>
                </a:solidFill>
              </a:rPr>
            </a:br>
            <a:r>
              <a:rPr lang="fr-FR" altLang="fr-FR" sz="1200">
                <a:solidFill>
                  <a:srgbClr val="595959"/>
                </a:solidFill>
              </a:rPr>
              <a:t>- dissertation, commentaire, analyse de documents; 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fr-FR" altLang="fr-FR" sz="1200">
                <a:solidFill>
                  <a:srgbClr val="595959"/>
                </a:solidFill>
              </a:rPr>
              <a:t>- exercices de langue;</a:t>
            </a:r>
          </a:p>
          <a:p>
            <a:pPr eaLnBrk="1" hangingPunct="1">
              <a:lnSpc>
                <a:spcPts val="1438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/>
              <a:t>. </a:t>
            </a:r>
            <a:r>
              <a:rPr lang="fr-FR" altLang="fr-FR" sz="1200">
                <a:solidFill>
                  <a:srgbClr val="595959"/>
                </a:solidFill>
              </a:rPr>
              <a:t>Préparations reconnues : </a:t>
            </a:r>
            <a:r>
              <a:rPr lang="fr-FR" altLang="fr-FR" sz="1200">
                <a:solidFill>
                  <a:srgbClr val="595959"/>
                </a:solidFill>
                <a:hlinkClick r:id="rId3"/>
              </a:rPr>
              <a:t>www.tremplin–iep.fr</a:t>
            </a:r>
            <a:r>
              <a:rPr lang="fr-FR" altLang="fr-FR" sz="1200">
                <a:solidFill>
                  <a:srgbClr val="595959"/>
                </a:solidFill>
              </a:rPr>
              <a:t> ; </a:t>
            </a:r>
            <a:r>
              <a:rPr lang="fr-FR" altLang="fr-FR" sz="1200">
                <a:solidFill>
                  <a:srgbClr val="595959"/>
                </a:solidFill>
                <a:hlinkClick r:id="rId4"/>
              </a:rPr>
              <a:t>www.cned.fr</a:t>
            </a:r>
            <a:r>
              <a:rPr lang="fr-FR" altLang="fr-FR" sz="1200">
                <a:solidFill>
                  <a:srgbClr val="595959"/>
                </a:solidFill>
              </a:rPr>
              <a:t> ; </a:t>
            </a:r>
            <a:r>
              <a:rPr lang="fr-FR" altLang="fr-FR" sz="1200">
                <a:hlinkClick r:id="rId5"/>
              </a:rPr>
              <a:t>www.ladocumentationfrancaise.fr</a:t>
            </a:r>
            <a:endParaRPr lang="fr-FR" altLang="fr-FR" sz="1200">
              <a:solidFill>
                <a:srgbClr val="59595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000" b="1" i="0">
              <a:solidFill>
                <a:srgbClr val="59595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i="0"/>
              <a:t>Débouchés </a:t>
            </a:r>
            <a:r>
              <a:rPr lang="fr-FR" altLang="fr-FR" sz="1200" i="0"/>
              <a:t>variés</a:t>
            </a:r>
            <a:r>
              <a:rPr lang="fr-FR" altLang="fr-FR" sz="1200">
                <a:solidFill>
                  <a:srgbClr val="595959"/>
                </a:solidFill>
              </a:rPr>
              <a:t> : communication, médias, culture, journalisme, banque, finance, management, marketing, commerce, audit-conseil, recherche, enseignement, organisations internationales, administration publique, etc. </a:t>
            </a:r>
          </a:p>
        </p:txBody>
      </p:sp>
      <p:grpSp>
        <p:nvGrpSpPr>
          <p:cNvPr id="17" name="Groupe 16"/>
          <p:cNvGrpSpPr>
            <a:grpSpLocks/>
          </p:cNvGrpSpPr>
          <p:nvPr/>
        </p:nvGrpSpPr>
        <p:grpSpPr bwMode="auto">
          <a:xfrm>
            <a:off x="211138" y="2852738"/>
            <a:ext cx="2268537" cy="1544637"/>
            <a:chOff x="210938" y="2852933"/>
            <a:chExt cx="2268684" cy="1544964"/>
          </a:xfrm>
          <a:effectLst/>
        </p:grpSpPr>
        <p:sp>
          <p:nvSpPr>
            <p:cNvPr id="79" name="Rectangle 78"/>
            <p:cNvSpPr/>
            <p:nvPr/>
          </p:nvSpPr>
          <p:spPr>
            <a:xfrm>
              <a:off x="453841" y="3769114"/>
              <a:ext cx="328634" cy="628783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4</a:t>
              </a:r>
            </a:p>
          </p:txBody>
        </p:sp>
        <p:sp>
          <p:nvSpPr>
            <p:cNvPr id="29709" name="Rectangle 232"/>
            <p:cNvSpPr>
              <a:spLocks noChangeArrowheads="1"/>
            </p:cNvSpPr>
            <p:nvPr/>
          </p:nvSpPr>
          <p:spPr bwMode="auto">
            <a:xfrm>
              <a:off x="899958" y="3753236"/>
              <a:ext cx="1579664" cy="64466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29710" name="Rectangle 232"/>
            <p:cNvSpPr>
              <a:spLocks noChangeArrowheads="1"/>
            </p:cNvSpPr>
            <p:nvPr/>
          </p:nvSpPr>
          <p:spPr bwMode="auto">
            <a:xfrm>
              <a:off x="899958" y="3124452"/>
              <a:ext cx="1579664" cy="644661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800" b="1" i="0">
                <a:cs typeface="Arial" charset="0"/>
              </a:endParaRPr>
            </a:p>
          </p:txBody>
        </p:sp>
        <p:sp>
          <p:nvSpPr>
            <p:cNvPr id="24" name="Rectangle 240"/>
            <p:cNvSpPr/>
            <p:nvPr/>
          </p:nvSpPr>
          <p:spPr bwMode="auto">
            <a:xfrm>
              <a:off x="899958" y="2852933"/>
              <a:ext cx="1579664" cy="28898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1600" i="0" dirty="0">
                  <a:solidFill>
                    <a:schemeClr val="bg1"/>
                  </a:solidFill>
                </a:rPr>
                <a:t>MASTER</a:t>
              </a:r>
            </a:p>
          </p:txBody>
        </p:sp>
        <p:sp>
          <p:nvSpPr>
            <p:cNvPr id="44078" name="Text Box 31"/>
            <p:cNvSpPr txBox="1">
              <a:spLocks noChangeArrowheads="1"/>
            </p:cNvSpPr>
            <p:nvPr/>
          </p:nvSpPr>
          <p:spPr bwMode="auto">
            <a:xfrm rot="-2455990">
              <a:off x="1034903" y="3589689"/>
              <a:ext cx="1228805" cy="368378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 i="0"/>
                <a:t>2</a:t>
              </a:r>
              <a:r>
                <a:rPr lang="fr-FR" altLang="fr-FR" sz="1800" b="1" i="0" baseline="30000"/>
                <a:t>d</a:t>
              </a:r>
              <a:r>
                <a:rPr lang="fr-FR" altLang="fr-FR" sz="1800" b="1" i="0"/>
                <a:t> cycle</a:t>
              </a:r>
              <a:endParaRPr lang="fr-FR" altLang="fr-FR" sz="1400" i="0">
                <a:latin typeface="Arial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3841" y="2852933"/>
              <a:ext cx="328634" cy="916181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accent5"/>
                  </a:solidFill>
                </a:rPr>
                <a:t>5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10938" y="2852933"/>
              <a:ext cx="242903" cy="1544964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bg1"/>
                  </a:solidFill>
                </a:rPr>
                <a:t>M</a:t>
              </a:r>
            </a:p>
          </p:txBody>
        </p:sp>
      </p:grpSp>
      <p:grpSp>
        <p:nvGrpSpPr>
          <p:cNvPr id="2" name="Groupe 1"/>
          <p:cNvGrpSpPr>
            <a:grpSpLocks/>
          </p:cNvGrpSpPr>
          <p:nvPr/>
        </p:nvGrpSpPr>
        <p:grpSpPr bwMode="auto">
          <a:xfrm>
            <a:off x="211138" y="4348163"/>
            <a:ext cx="2268537" cy="2192337"/>
            <a:chOff x="211138" y="4348163"/>
            <a:chExt cx="2268538" cy="2192337"/>
          </a:xfrm>
          <a:effectLst/>
        </p:grpSpPr>
        <p:grpSp>
          <p:nvGrpSpPr>
            <p:cNvPr id="44045" name="Groupe 14"/>
            <p:cNvGrpSpPr>
              <a:grpSpLocks/>
            </p:cNvGrpSpPr>
            <p:nvPr/>
          </p:nvGrpSpPr>
          <p:grpSpPr bwMode="auto">
            <a:xfrm>
              <a:off x="211138" y="4381500"/>
              <a:ext cx="2268537" cy="2159000"/>
              <a:chOff x="210938" y="4381721"/>
              <a:chExt cx="2268684" cy="2158454"/>
            </a:xfrm>
          </p:grpSpPr>
          <p:sp>
            <p:nvSpPr>
              <p:cNvPr id="29715" name="Rectangle 231"/>
              <p:cNvSpPr>
                <a:spLocks noChangeArrowheads="1"/>
              </p:cNvSpPr>
              <p:nvPr/>
            </p:nvSpPr>
            <p:spPr bwMode="auto">
              <a:xfrm>
                <a:off x="899958" y="5745039"/>
                <a:ext cx="1579665" cy="66182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i="0">
                  <a:cs typeface="Arial" charset="0"/>
                </a:endParaRPr>
              </a:p>
            </p:txBody>
          </p:sp>
          <p:sp>
            <p:nvSpPr>
              <p:cNvPr id="29716" name="Rectangle 232"/>
              <p:cNvSpPr>
                <a:spLocks noChangeArrowheads="1"/>
              </p:cNvSpPr>
              <p:nvPr/>
            </p:nvSpPr>
            <p:spPr bwMode="auto">
              <a:xfrm>
                <a:off x="899958" y="5064173"/>
                <a:ext cx="1579665" cy="69514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29717" name="Rectangle 232"/>
              <p:cNvSpPr>
                <a:spLocks noChangeArrowheads="1"/>
              </p:cNvSpPr>
              <p:nvPr/>
            </p:nvSpPr>
            <p:spPr bwMode="auto">
              <a:xfrm>
                <a:off x="899958" y="4381721"/>
                <a:ext cx="1579665" cy="69514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800" b="1" i="0">
                  <a:cs typeface="Arial" charset="0"/>
                </a:endParaRPr>
              </a:p>
            </p:txBody>
          </p:sp>
          <p:sp>
            <p:nvSpPr>
              <p:cNvPr id="26" name="Ellipse 5"/>
              <p:cNvSpPr/>
              <p:nvPr/>
            </p:nvSpPr>
            <p:spPr bwMode="auto">
              <a:xfrm>
                <a:off x="1520710" y="6322743"/>
                <a:ext cx="338160" cy="217432"/>
              </a:xfrm>
              <a:prstGeom prst="ellipse">
                <a:avLst/>
              </a:prstGeom>
              <a:solidFill>
                <a:srgbClr val="C0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900" i="0" dirty="0"/>
                  <a:t>C</a:t>
                </a:r>
              </a:p>
            </p:txBody>
          </p:sp>
          <p:sp>
            <p:nvSpPr>
              <p:cNvPr id="53" name="Text Box 31"/>
              <p:cNvSpPr txBox="1">
                <a:spLocks noChangeArrowheads="1"/>
              </p:cNvSpPr>
              <p:nvPr/>
            </p:nvSpPr>
            <p:spPr bwMode="auto">
              <a:xfrm rot="19144010">
                <a:off x="1068244" y="5226057"/>
                <a:ext cx="1230392" cy="369794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>
                  <a:defRPr/>
                </a:pPr>
                <a:r>
                  <a:rPr lang="fr-FR" b="1" i="0" dirty="0">
                    <a:latin typeface="+mn-lt"/>
                    <a:cs typeface="Arial" charset="0"/>
                  </a:rPr>
                  <a:t>1</a:t>
                </a:r>
                <a:r>
                  <a:rPr lang="fr-FR" b="1" i="0" baseline="30000" dirty="0">
                    <a:latin typeface="+mn-lt"/>
                    <a:cs typeface="Arial" charset="0"/>
                  </a:rPr>
                  <a:t>er</a:t>
                </a:r>
                <a:r>
                  <a:rPr lang="fr-FR" b="1" i="0" dirty="0">
                    <a:latin typeface="+mn-lt"/>
                    <a:cs typeface="Arial" charset="0"/>
                  </a:rPr>
                  <a:t> cycle</a:t>
                </a:r>
                <a:endParaRPr lang="fr-FR" sz="1400" i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53841" y="5756148"/>
                <a:ext cx="328634" cy="650710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accent5"/>
                    </a:solidFill>
                  </a:rPr>
                  <a:t>1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53841" y="5076870"/>
                <a:ext cx="328634" cy="679278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accent5"/>
                    </a:solidFill>
                  </a:rPr>
                  <a:t>2</a:t>
                </a: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53841" y="4397592"/>
                <a:ext cx="328634" cy="679278"/>
              </a:xfrm>
              <a:prstGeom prst="rect">
                <a:avLst/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400" b="1" i="0" dirty="0">
                    <a:solidFill>
                      <a:schemeClr val="accent5"/>
                    </a:solidFill>
                  </a:rPr>
                  <a:t>3</a:t>
                </a: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10938" y="4397592"/>
                <a:ext cx="242903" cy="2009267"/>
              </a:xfrm>
              <a:prstGeom prst="rect">
                <a:avLst/>
              </a:prstGeom>
              <a:ln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1200" b="1" i="0" dirty="0">
                    <a:solidFill>
                      <a:schemeClr val="bg1"/>
                    </a:solidFill>
                  </a:rPr>
                  <a:t>L</a:t>
                </a:r>
              </a:p>
            </p:txBody>
          </p:sp>
        </p:grpSp>
        <p:sp>
          <p:nvSpPr>
            <p:cNvPr id="40" name="Rectangle 240"/>
            <p:cNvSpPr/>
            <p:nvPr/>
          </p:nvSpPr>
          <p:spPr bwMode="auto">
            <a:xfrm>
              <a:off x="900113" y="4348163"/>
              <a:ext cx="1579563" cy="14446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700" i="0" dirty="0" err="1">
                  <a:solidFill>
                    <a:schemeClr val="bg1"/>
                  </a:solidFill>
                </a:rPr>
                <a:t>Bachelor</a:t>
              </a:r>
              <a:r>
                <a:rPr lang="fr-FR" sz="700" i="0" dirty="0">
                  <a:solidFill>
                    <a:schemeClr val="bg1"/>
                  </a:solidFill>
                </a:rPr>
                <a:t> (Paris, Grenoble, Rennes)</a:t>
              </a:r>
            </a:p>
          </p:txBody>
        </p:sp>
      </p:grpSp>
      <p:pic>
        <p:nvPicPr>
          <p:cNvPr id="44042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859" y="86187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1161495" y="378062"/>
            <a:ext cx="7982505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2400" b="1" dirty="0">
                <a:solidFill>
                  <a:srgbClr val="8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Les Instituts d’Études </a:t>
            </a:r>
            <a:r>
              <a:rPr lang="fr-FR" sz="2400" b="1" dirty="0" smtClean="0">
                <a:solidFill>
                  <a:srgbClr val="8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Politiques</a:t>
            </a:r>
            <a:endParaRPr lang="fr-FR" sz="2600" b="1" i="0" baseline="30000" dirty="0">
              <a:solidFill>
                <a:srgbClr val="8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377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013325" y="2781300"/>
            <a:ext cx="3744913" cy="35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fr-FR" altLang="fr-FR" sz="1800" b="1" i="0">
                <a:solidFill>
                  <a:srgbClr val="C00000"/>
                </a:solidFill>
              </a:rPr>
              <a:t>9 IEP en province</a:t>
            </a:r>
            <a:br>
              <a:rPr lang="fr-FR" altLang="fr-FR" sz="1800" b="1" i="0">
                <a:solidFill>
                  <a:srgbClr val="C00000"/>
                </a:solidFill>
              </a:rPr>
            </a:br>
            <a:endParaRPr lang="fr-FR" altLang="fr-FR" sz="1000">
              <a:solidFill>
                <a:srgbClr val="C00000"/>
              </a:solidFill>
            </a:endParaRPr>
          </a:p>
          <a:p>
            <a:pPr algn="ctr" eaLnBrk="1" hangingPunct="1">
              <a:lnSpc>
                <a:spcPct val="50000"/>
              </a:lnSpc>
              <a:spcBef>
                <a:spcPct val="15000"/>
              </a:spcBef>
              <a:buFontTx/>
              <a:buNone/>
            </a:pPr>
            <a:endParaRPr lang="fr-FR" altLang="fr-FR" sz="1200" b="1" i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1600" b="1" i="0"/>
              <a:t>Aix-en-Provence</a:t>
            </a:r>
            <a:r>
              <a:rPr lang="fr-FR" altLang="fr-FR" sz="1200">
                <a:solidFill>
                  <a:srgbClr val="404040"/>
                </a:solidFill>
              </a:rPr>
              <a:t>*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fr-FR" altLang="fr-FR" sz="1600" b="1" i="0"/>
              <a:t>Bordeaux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fr-FR" altLang="fr-FR" sz="1600" b="1" i="0"/>
              <a:t>Grenoble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fr-FR" altLang="fr-FR" sz="1600" b="1" i="0"/>
              <a:t>Lille</a:t>
            </a:r>
            <a:r>
              <a:rPr lang="fr-FR" altLang="fr-FR" sz="1200">
                <a:solidFill>
                  <a:srgbClr val="404040"/>
                </a:solidFill>
              </a:rPr>
              <a:t>*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fr-FR" altLang="fr-FR" sz="1600" b="1" i="0"/>
              <a:t>Lyon</a:t>
            </a:r>
            <a:r>
              <a:rPr lang="fr-FR" altLang="fr-FR" sz="1200">
                <a:solidFill>
                  <a:srgbClr val="404040"/>
                </a:solidFill>
              </a:rPr>
              <a:t>*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fr-FR" altLang="fr-FR" sz="1600" b="1" i="0"/>
              <a:t>Rennes</a:t>
            </a:r>
            <a:r>
              <a:rPr lang="fr-FR" altLang="fr-FR" sz="1200">
                <a:solidFill>
                  <a:srgbClr val="404040"/>
                </a:solidFill>
              </a:rPr>
              <a:t>*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fr-FR" altLang="fr-FR" sz="1600" b="1" i="0"/>
              <a:t>Strasbourg</a:t>
            </a:r>
            <a:r>
              <a:rPr lang="fr-FR" altLang="fr-FR" sz="1200">
                <a:solidFill>
                  <a:srgbClr val="404040"/>
                </a:solidFill>
              </a:rPr>
              <a:t>*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fr-FR" altLang="fr-FR" sz="1600" b="1" i="0"/>
              <a:t>Toulouse</a:t>
            </a:r>
            <a:r>
              <a:rPr lang="fr-FR" altLang="fr-FR" sz="1200">
                <a:solidFill>
                  <a:srgbClr val="404040"/>
                </a:solidFill>
              </a:rPr>
              <a:t>* 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fr-FR" altLang="fr-FR" sz="1600" b="1" i="0"/>
              <a:t>Saint-Germain-en-Laye</a:t>
            </a:r>
            <a:r>
              <a:rPr lang="fr-FR" altLang="fr-FR" sz="1200">
                <a:solidFill>
                  <a:srgbClr val="404040"/>
                </a:solidFill>
              </a:rPr>
              <a:t>*</a:t>
            </a:r>
            <a:endParaRPr lang="fr-FR" altLang="fr-FR" sz="1200">
              <a:solidFill>
                <a:srgbClr val="E46C0A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15000"/>
              </a:spcBef>
              <a:buFontTx/>
              <a:buNone/>
            </a:pPr>
            <a:endParaRPr lang="fr-FR" altLang="fr-FR" sz="1200" i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ct val="15000"/>
              </a:spcBef>
              <a:buFontTx/>
              <a:buNone/>
            </a:pPr>
            <a:r>
              <a:rPr lang="fr-FR" altLang="fr-FR" sz="1200">
                <a:solidFill>
                  <a:srgbClr val="404040"/>
                </a:solidFill>
              </a:rPr>
              <a:t>*concours commun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19088" y="2781300"/>
            <a:ext cx="4216400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7325" indent="-187325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 dirty="0">
                <a:solidFill>
                  <a:srgbClr val="C00000"/>
                </a:solidFill>
                <a:ea typeface="MS PGothic" pitchFamily="34" charset="-128"/>
              </a:rPr>
              <a:t>Sciences Po PARIS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altLang="fr-FR" sz="1800" b="1" i="0" dirty="0">
                <a:solidFill>
                  <a:srgbClr val="C00000"/>
                </a:solidFill>
                <a:ea typeface="MS PGothic" pitchFamily="34" charset="-128"/>
              </a:rPr>
              <a:t>et ses </a:t>
            </a:r>
            <a:r>
              <a:rPr lang="fr-FR" altLang="fr-FR" sz="1800" b="1" i="0" dirty="0" smtClean="0">
                <a:solidFill>
                  <a:srgbClr val="C00000"/>
                </a:solidFill>
                <a:ea typeface="MS PGothic" pitchFamily="34" charset="-128"/>
              </a:rPr>
              <a:t>7 </a:t>
            </a:r>
            <a:r>
              <a:rPr lang="fr-FR" altLang="fr-FR" sz="1800" b="1" i="0" dirty="0">
                <a:solidFill>
                  <a:srgbClr val="C00000"/>
                </a:solidFill>
                <a:ea typeface="MS PGothic" pitchFamily="34" charset="-128"/>
              </a:rPr>
              <a:t>campus décentralisés</a:t>
            </a:r>
            <a:endParaRPr lang="fr-FR" altLang="fr-FR" sz="1200" dirty="0">
              <a:solidFill>
                <a:srgbClr val="404040"/>
              </a:solidFill>
              <a:ea typeface="MS PGothic" pitchFamily="34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altLang="fr-FR" sz="1200" i="0" dirty="0">
                <a:solidFill>
                  <a:srgbClr val="C00000"/>
                </a:solidFill>
                <a:ea typeface="MS PGothic" pitchFamily="34" charset="-128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600" b="1" i="0" dirty="0">
                <a:ea typeface="MS PGothic" pitchFamily="34" charset="-128"/>
              </a:rPr>
              <a:t>Nancy </a:t>
            </a:r>
            <a:r>
              <a:rPr lang="fr-FR" altLang="fr-FR" sz="1400" i="0" dirty="0">
                <a:solidFill>
                  <a:srgbClr val="404040"/>
                </a:solidFill>
                <a:ea typeface="MS PGothic" pitchFamily="34" charset="-128"/>
              </a:rPr>
              <a:t>: </a:t>
            </a:r>
            <a:r>
              <a:rPr lang="fr-FR" altLang="fr-FR" sz="1400" dirty="0">
                <a:solidFill>
                  <a:srgbClr val="404040"/>
                </a:solidFill>
                <a:ea typeface="MS PGothic" pitchFamily="34" charset="-128"/>
              </a:rPr>
              <a:t>Cycle franco-allemand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600" b="1" i="0" dirty="0">
                <a:ea typeface="MS PGothic" pitchFamily="34" charset="-128"/>
              </a:rPr>
              <a:t>Dijon </a:t>
            </a:r>
            <a:r>
              <a:rPr lang="fr-FR" altLang="fr-FR" sz="1400" i="0" dirty="0">
                <a:solidFill>
                  <a:srgbClr val="404040"/>
                </a:solidFill>
                <a:ea typeface="MS PGothic" pitchFamily="34" charset="-128"/>
              </a:rPr>
              <a:t>: </a:t>
            </a:r>
            <a:r>
              <a:rPr lang="fr-FR" altLang="fr-FR" sz="1400" dirty="0">
                <a:solidFill>
                  <a:srgbClr val="404040"/>
                </a:solidFill>
                <a:ea typeface="MS PGothic" pitchFamily="34" charset="-128"/>
              </a:rPr>
              <a:t>Pays d’Europe centrale et orientale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600" b="1" i="0" dirty="0">
                <a:ea typeface="MS PGothic" pitchFamily="34" charset="-128"/>
              </a:rPr>
              <a:t>Poitiers </a:t>
            </a:r>
            <a:r>
              <a:rPr lang="fr-FR" altLang="fr-FR" sz="1400" i="0" dirty="0">
                <a:solidFill>
                  <a:srgbClr val="404040"/>
                </a:solidFill>
                <a:ea typeface="MS PGothic" pitchFamily="34" charset="-128"/>
              </a:rPr>
              <a:t>: </a:t>
            </a:r>
            <a:r>
              <a:rPr lang="fr-FR" altLang="fr-FR" sz="1400" dirty="0">
                <a:solidFill>
                  <a:srgbClr val="404040"/>
                </a:solidFill>
                <a:ea typeface="MS PGothic" pitchFamily="34" charset="-128"/>
              </a:rPr>
              <a:t>Péninsule ibérique et Amérique latine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600" b="1" i="0" dirty="0">
                <a:ea typeface="MS PGothic" pitchFamily="34" charset="-128"/>
              </a:rPr>
              <a:t>Menton</a:t>
            </a:r>
            <a:r>
              <a:rPr lang="fr-FR" altLang="fr-FR" sz="1600" i="0" dirty="0">
                <a:solidFill>
                  <a:srgbClr val="0099FF"/>
                </a:solidFill>
                <a:ea typeface="MS PGothic" pitchFamily="34" charset="-128"/>
              </a:rPr>
              <a:t> </a:t>
            </a:r>
            <a:r>
              <a:rPr lang="fr-FR" altLang="fr-FR" sz="1600" i="0" dirty="0">
                <a:solidFill>
                  <a:srgbClr val="404040"/>
                </a:solidFill>
                <a:ea typeface="MS PGothic" pitchFamily="34" charset="-128"/>
              </a:rPr>
              <a:t>: </a:t>
            </a:r>
            <a:r>
              <a:rPr lang="fr-FR" altLang="fr-FR" sz="1400" dirty="0">
                <a:solidFill>
                  <a:srgbClr val="404040"/>
                </a:solidFill>
                <a:ea typeface="MS PGothic" pitchFamily="34" charset="-128"/>
              </a:rPr>
              <a:t>Moyen Orient-Méditerranée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600" b="1" i="0" dirty="0">
                <a:ea typeface="MS PGothic" pitchFamily="34" charset="-128"/>
              </a:rPr>
              <a:t>Le Havre </a:t>
            </a:r>
            <a:r>
              <a:rPr lang="fr-FR" altLang="fr-FR" sz="1600" i="0" dirty="0">
                <a:ea typeface="MS PGothic" pitchFamily="34" charset="-128"/>
              </a:rPr>
              <a:t>: </a:t>
            </a:r>
            <a:r>
              <a:rPr lang="fr-FR" altLang="fr-FR" sz="1400" dirty="0">
                <a:solidFill>
                  <a:srgbClr val="404040"/>
                </a:solidFill>
                <a:ea typeface="MS PGothic" pitchFamily="34" charset="-128"/>
              </a:rPr>
              <a:t>Cycle euro-asiatique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fr-FR" altLang="fr-FR" sz="1600" b="1" i="0" dirty="0">
                <a:ea typeface="MS PGothic" pitchFamily="34" charset="-128"/>
              </a:rPr>
              <a:t>Reims : </a:t>
            </a:r>
            <a:r>
              <a:rPr lang="fr-FR" altLang="fr-FR" sz="1400" dirty="0">
                <a:solidFill>
                  <a:srgbClr val="404040"/>
                </a:solidFill>
                <a:ea typeface="MS PGothic" pitchFamily="34" charset="-128"/>
              </a:rPr>
              <a:t>Cycle Amérique du Nord et cycle Euro-Afrique</a:t>
            </a:r>
            <a:br>
              <a:rPr lang="fr-FR" altLang="fr-FR" sz="1400" dirty="0">
                <a:solidFill>
                  <a:srgbClr val="404040"/>
                </a:solidFill>
                <a:ea typeface="MS PGothic" pitchFamily="34" charset="-128"/>
              </a:rPr>
            </a:br>
            <a:endParaRPr lang="fr-FR" altLang="fr-FR" sz="600" dirty="0">
              <a:solidFill>
                <a:srgbClr val="404040"/>
              </a:solidFill>
              <a:ea typeface="MS PGothic" pitchFamily="34" charset="-128"/>
            </a:endParaRPr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4643438" y="2781300"/>
            <a:ext cx="0" cy="3671888"/>
          </a:xfrm>
          <a:prstGeom prst="line">
            <a:avLst/>
          </a:prstGeom>
          <a:noFill/>
          <a:ln w="127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5061" name="Rectangle 63"/>
          <p:cNvSpPr>
            <a:spLocks noChangeArrowheads="1"/>
          </p:cNvSpPr>
          <p:nvPr/>
        </p:nvSpPr>
        <p:spPr bwMode="auto">
          <a:xfrm>
            <a:off x="539750" y="1556792"/>
            <a:ext cx="7993063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fr-FR" altLang="fr-FR" sz="2400" b="1" dirty="0">
                <a:solidFill>
                  <a:srgbClr val="595959"/>
                </a:solidFill>
              </a:rPr>
              <a:t>10 IEP répartis sur l’ensemble du territoire français</a:t>
            </a:r>
            <a:endParaRPr lang="fr-FR" altLang="fr-FR" sz="2400" dirty="0">
              <a:solidFill>
                <a:srgbClr val="595959"/>
              </a:solidFill>
            </a:endParaRPr>
          </a:p>
        </p:txBody>
      </p:sp>
      <p:pic>
        <p:nvPicPr>
          <p:cNvPr id="13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859" y="86187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161495" y="378062"/>
            <a:ext cx="7982505" cy="35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r>
              <a:rPr lang="fr-FR" sz="2400" b="1" dirty="0">
                <a:solidFill>
                  <a:srgbClr val="8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Les Instituts d’Études </a:t>
            </a:r>
            <a:r>
              <a:rPr lang="fr-FR" sz="2400" b="1" dirty="0" smtClean="0">
                <a:solidFill>
                  <a:srgbClr val="8E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Politiques</a:t>
            </a:r>
            <a:endParaRPr lang="fr-FR" sz="2600" b="1" i="0" baseline="30000" dirty="0">
              <a:solidFill>
                <a:srgbClr val="8E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91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179388" y="1412875"/>
            <a:ext cx="87836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rgbClr val="C00000"/>
                </a:solidFill>
              </a:rPr>
              <a:t>Organisation des cursus</a:t>
            </a:r>
            <a:endParaRPr lang="fr-FR" altLang="fr-FR" sz="200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32100" y="2273300"/>
            <a:ext cx="5905500" cy="32924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1600" b="1" i="0" dirty="0">
                <a:solidFill>
                  <a:srgbClr val="C00000"/>
                </a:solidFill>
                <a:cs typeface="Arial" charset="0"/>
              </a:rPr>
              <a:t>Le LMD ou 3-5-8</a:t>
            </a:r>
            <a:r>
              <a:rPr lang="fr-FR" sz="1600" i="0" dirty="0">
                <a:cs typeface="Arial" charset="0"/>
              </a:rPr>
              <a:t/>
            </a:r>
            <a:br>
              <a:rPr lang="fr-FR" sz="1600" i="0" dirty="0">
                <a:cs typeface="Arial" charset="0"/>
              </a:rPr>
            </a:b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Les formations universitaires sont organisées en 3 grades.</a:t>
            </a:r>
          </a:p>
          <a:p>
            <a:pPr eaLnBrk="1" hangingPunct="1">
              <a:defRPr/>
            </a:pP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/>
            </a:r>
            <a:b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</a:br>
            <a:r>
              <a:rPr lang="fr-FR" sz="1200" b="1" i="0" dirty="0">
                <a:solidFill>
                  <a:srgbClr val="000000"/>
                </a:solidFill>
                <a:latin typeface="Tahoma" pitchFamily="34" charset="0"/>
                <a:cs typeface="Arial" charset="0"/>
                <a:sym typeface="Wingdings" pitchFamily="2" charset="2"/>
              </a:rPr>
              <a:t></a:t>
            </a:r>
            <a:r>
              <a:rPr lang="fr-FR" sz="1600" b="1" i="0" dirty="0">
                <a:solidFill>
                  <a:srgbClr val="000000"/>
                </a:solidFill>
                <a:latin typeface="Tahoma" pitchFamily="34" charset="0"/>
                <a:cs typeface="Arial" charset="0"/>
                <a:sym typeface="Wingdings" pitchFamily="2" charset="2"/>
              </a:rPr>
              <a:t> </a:t>
            </a: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  <a:sym typeface="Wingdings" pitchFamily="2" charset="2"/>
              </a:rPr>
              <a:t>l</a:t>
            </a: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a </a:t>
            </a:r>
            <a:r>
              <a:rPr lang="fr-FR" sz="1600" b="1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licence </a:t>
            </a: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(bac + 3)</a:t>
            </a:r>
          </a:p>
          <a:p>
            <a:pPr eaLnBrk="1" hangingPunct="1">
              <a:defRPr/>
            </a:pP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/>
            </a:r>
            <a:b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</a:br>
            <a:r>
              <a:rPr lang="fr-FR" sz="1200" b="1" i="0" dirty="0">
                <a:solidFill>
                  <a:srgbClr val="000000"/>
                </a:solidFill>
                <a:latin typeface="Tahoma" pitchFamily="34" charset="0"/>
                <a:cs typeface="Arial" charset="0"/>
                <a:sym typeface="Wingdings" pitchFamily="2" charset="2"/>
              </a:rPr>
              <a:t></a:t>
            </a:r>
            <a:r>
              <a:rPr lang="fr-FR" sz="1600" b="1" i="0" dirty="0">
                <a:solidFill>
                  <a:srgbClr val="000000"/>
                </a:solidFill>
                <a:latin typeface="Tahoma" pitchFamily="34" charset="0"/>
                <a:cs typeface="Arial" charset="0"/>
                <a:sym typeface="Wingdings" pitchFamily="2" charset="2"/>
              </a:rPr>
              <a:t> </a:t>
            </a: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le </a:t>
            </a:r>
            <a:r>
              <a:rPr lang="fr-FR" sz="1600" b="1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master </a:t>
            </a: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(bac + 5)</a:t>
            </a:r>
          </a:p>
          <a:p>
            <a:pPr eaLnBrk="1" hangingPunct="1">
              <a:defRPr/>
            </a:pP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/>
            </a:r>
            <a:b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</a:br>
            <a:r>
              <a:rPr lang="fr-FR" sz="1200" b="1" i="0" dirty="0">
                <a:solidFill>
                  <a:srgbClr val="000000"/>
                </a:solidFill>
                <a:latin typeface="Tahoma" pitchFamily="34" charset="0"/>
                <a:cs typeface="Arial" charset="0"/>
                <a:sym typeface="Wingdings" pitchFamily="2" charset="2"/>
              </a:rPr>
              <a:t></a:t>
            </a: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 le </a:t>
            </a:r>
            <a:r>
              <a:rPr lang="fr-FR" sz="1600" b="1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doctorat </a:t>
            </a: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(bac + 8)</a:t>
            </a:r>
          </a:p>
          <a:p>
            <a:pPr eaLnBrk="1" hangingPunct="1">
              <a:defRPr/>
            </a:pPr>
            <a:endParaRPr lang="fr-FR" sz="1600" i="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eaLnBrk="1" hangingPunct="1">
              <a:defRPr/>
            </a:pP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Ce sont à la fois des grades et des diplômes nationaux, reconnus dans toutes les universités de l’espace européen. </a:t>
            </a:r>
          </a:p>
          <a:p>
            <a:pPr eaLnBrk="1" hangingPunct="1">
              <a:defRPr/>
            </a:pPr>
            <a:endParaRPr lang="fr-FR" sz="1600" i="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  <a:p>
            <a:pPr eaLnBrk="1" hangingPunct="1">
              <a:defRPr/>
            </a:pPr>
            <a:r>
              <a:rPr lang="fr-FR" sz="16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Ce sont aussi des paliers d’insertion professionnelle.</a:t>
            </a:r>
          </a:p>
        </p:txBody>
      </p:sp>
      <p:grpSp>
        <p:nvGrpSpPr>
          <p:cNvPr id="20484" name="Group 36"/>
          <p:cNvGrpSpPr>
            <a:grpSpLocks/>
          </p:cNvGrpSpPr>
          <p:nvPr/>
        </p:nvGrpSpPr>
        <p:grpSpPr bwMode="auto">
          <a:xfrm>
            <a:off x="0" y="0"/>
            <a:ext cx="3563938" cy="1208088"/>
            <a:chOff x="0" y="0"/>
            <a:chExt cx="2245" cy="761"/>
          </a:xfrm>
        </p:grpSpPr>
        <p:sp>
          <p:nvSpPr>
            <p:cNvPr id="44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2245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85000">
                  <a:schemeClr val="tx1">
                    <a:lumMod val="50000"/>
                    <a:lumOff val="50000"/>
                  </a:schemeClr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340" y="255"/>
              <a:ext cx="151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 i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L’université</a:t>
              </a:r>
              <a:endParaRPr lang="fr-FR" sz="2900" i="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832100" y="5643563"/>
            <a:ext cx="6203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i="0">
                <a:solidFill>
                  <a:srgbClr val="C00000"/>
                </a:solidFill>
              </a:rPr>
              <a:t>Permet d'accroître la mobilité des étudiants européens </a:t>
            </a:r>
            <a:r>
              <a:rPr lang="fr-FR" altLang="fr-FR" sz="1600" i="0">
                <a:solidFill>
                  <a:srgbClr val="C00000"/>
                </a:solidFill>
              </a:rPr>
              <a:t>(entre disciplines, entre formations professionnelles et générales).</a:t>
            </a:r>
          </a:p>
        </p:txBody>
      </p:sp>
      <p:pic>
        <p:nvPicPr>
          <p:cNvPr id="20486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" name="Groupe 22"/>
          <p:cNvGrpSpPr>
            <a:grpSpLocks/>
          </p:cNvGrpSpPr>
          <p:nvPr/>
        </p:nvGrpSpPr>
        <p:grpSpPr bwMode="auto">
          <a:xfrm>
            <a:off x="1022350" y="5135563"/>
            <a:ext cx="1076325" cy="1379537"/>
            <a:chOff x="554081" y="5020018"/>
            <a:chExt cx="1075502" cy="1379586"/>
          </a:xfrm>
        </p:grpSpPr>
        <p:sp>
          <p:nvSpPr>
            <p:cNvPr id="39" name="Rectangle 38"/>
            <p:cNvSpPr/>
            <p:nvPr/>
          </p:nvSpPr>
          <p:spPr bwMode="auto">
            <a:xfrm>
              <a:off x="737884" y="5934583"/>
              <a:ext cx="891699" cy="465021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L 1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37884" y="5469362"/>
              <a:ext cx="891699" cy="466808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L 2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37882" y="5020018"/>
              <a:ext cx="747685" cy="450138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L 3 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554081" y="5020018"/>
              <a:ext cx="183803" cy="1379586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000" b="1" i="0" dirty="0">
                  <a:solidFill>
                    <a:schemeClr val="bg1"/>
                  </a:solidFill>
                </a:rPr>
                <a:t>Licence</a:t>
              </a:r>
            </a:p>
          </p:txBody>
        </p:sp>
      </p:grpSp>
      <p:sp>
        <p:nvSpPr>
          <p:cNvPr id="53" name="Rectangle 52"/>
          <p:cNvSpPr/>
          <p:nvPr/>
        </p:nvSpPr>
        <p:spPr>
          <a:xfrm>
            <a:off x="566738" y="6040438"/>
            <a:ext cx="328612" cy="473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66738" y="5588000"/>
            <a:ext cx="328612" cy="4619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66738" y="5122863"/>
            <a:ext cx="328612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23528" y="5128691"/>
            <a:ext cx="242887" cy="138588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1228245" y="4174479"/>
            <a:ext cx="623734" cy="461762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M 2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1228244" y="4638029"/>
            <a:ext cx="623734" cy="420688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M 1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1035160" y="4174479"/>
            <a:ext cx="193082" cy="88423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50" b="1" i="0" dirty="0">
                <a:solidFill>
                  <a:schemeClr val="bg1"/>
                </a:solidFill>
              </a:rPr>
              <a:t>Master</a:t>
            </a:r>
          </a:p>
        </p:txBody>
      </p:sp>
      <p:sp>
        <p:nvSpPr>
          <p:cNvPr id="60" name="Ellipse 5"/>
          <p:cNvSpPr/>
          <p:nvPr/>
        </p:nvSpPr>
        <p:spPr bwMode="auto">
          <a:xfrm>
            <a:off x="1352116" y="5010297"/>
            <a:ext cx="375991" cy="147638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900" dirty="0">
                <a:solidFill>
                  <a:srgbClr val="FFFFFF"/>
                </a:solidFill>
              </a:rPr>
              <a:t>S</a:t>
            </a:r>
            <a:endParaRPr lang="fr-FR" sz="900" i="0" dirty="0">
              <a:solidFill>
                <a:srgbClr val="FFFFFF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38" y="4168775"/>
            <a:ext cx="328612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66738" y="4638675"/>
            <a:ext cx="328612" cy="4857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23528" y="4150666"/>
            <a:ext cx="242887" cy="9747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1228244" y="3708117"/>
            <a:ext cx="492071" cy="399512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D 1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1228244" y="3236630"/>
            <a:ext cx="492071" cy="471488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D 2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1228242" y="2780928"/>
            <a:ext cx="492073" cy="455702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D 3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1039823" y="2784192"/>
            <a:ext cx="188419" cy="1323437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i="0" dirty="0">
                <a:solidFill>
                  <a:schemeClr val="bg1"/>
                </a:solidFill>
              </a:rPr>
              <a:t>Doctorat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66738" y="3706813"/>
            <a:ext cx="328612" cy="46513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66738" y="3241675"/>
            <a:ext cx="328612" cy="4651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66738" y="2784475"/>
            <a:ext cx="328612" cy="4587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23528" y="2778694"/>
            <a:ext cx="242887" cy="139382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i="0" dirty="0">
                <a:solidFill>
                  <a:schemeClr val="bg1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xmlns="" val="326888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3" grpId="0" animBg="1"/>
      <p:bldP spid="54" grpId="0" animBg="1"/>
      <p:bldP spid="55" grpId="0" animBg="1"/>
      <p:bldP spid="61" grpId="0" animBg="1"/>
      <p:bldP spid="62" grpId="0" animBg="1"/>
      <p:bldP spid="68" grpId="0" animBg="1"/>
      <p:bldP spid="69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 bwMode="auto">
          <a:xfrm>
            <a:off x="429972" y="4984750"/>
            <a:ext cx="1288243" cy="49847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L 3 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433388" y="5516563"/>
            <a:ext cx="2613025" cy="465137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L 2</a:t>
            </a:r>
          </a:p>
        </p:txBody>
      </p:sp>
      <p:sp>
        <p:nvSpPr>
          <p:cNvPr id="21512" name="Text Box 3"/>
          <p:cNvSpPr txBox="1">
            <a:spLocks noChangeArrowheads="1"/>
          </p:cNvSpPr>
          <p:nvPr/>
        </p:nvSpPr>
        <p:spPr bwMode="auto">
          <a:xfrm>
            <a:off x="179388" y="1412875"/>
            <a:ext cx="87836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rgbClr val="C00000"/>
                </a:solidFill>
              </a:rPr>
              <a:t>Pluralité et finalité des diplômes</a:t>
            </a:r>
            <a:endParaRPr lang="fr-FR" altLang="fr-FR" sz="2000">
              <a:solidFill>
                <a:srgbClr val="404040"/>
              </a:solidFill>
              <a:latin typeface="Arial" pitchFamily="34" charset="0"/>
            </a:endParaRPr>
          </a:p>
        </p:txBody>
      </p:sp>
      <p:grpSp>
        <p:nvGrpSpPr>
          <p:cNvPr id="209" name="Groupe 208"/>
          <p:cNvGrpSpPr>
            <a:grpSpLocks/>
          </p:cNvGrpSpPr>
          <p:nvPr/>
        </p:nvGrpSpPr>
        <p:grpSpPr bwMode="auto">
          <a:xfrm>
            <a:off x="433388" y="4795838"/>
            <a:ext cx="1284287" cy="811212"/>
            <a:chOff x="434057" y="4795958"/>
            <a:chExt cx="1284220" cy="810627"/>
          </a:xfrm>
        </p:grpSpPr>
        <p:sp>
          <p:nvSpPr>
            <p:cNvPr id="73" name="Rectangle 72">
              <a:hlinkClick r:id="" action="ppaction://noaction"/>
            </p:cNvPr>
            <p:cNvSpPr/>
            <p:nvPr/>
          </p:nvSpPr>
          <p:spPr bwMode="auto">
            <a:xfrm>
              <a:off x="434057" y="4795958"/>
              <a:ext cx="1284220" cy="182430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Licence  généraliste</a:t>
              </a:r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 flipH="1" flipV="1">
              <a:off x="1215066" y="5357528"/>
              <a:ext cx="336532" cy="249057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e 207"/>
          <p:cNvGrpSpPr>
            <a:grpSpLocks/>
          </p:cNvGrpSpPr>
          <p:nvPr/>
        </p:nvGrpSpPr>
        <p:grpSpPr bwMode="auto">
          <a:xfrm>
            <a:off x="1752600" y="4799013"/>
            <a:ext cx="1293813" cy="808037"/>
            <a:chOff x="1751835" y="4798280"/>
            <a:chExt cx="1293907" cy="808305"/>
          </a:xfrm>
        </p:grpSpPr>
        <p:sp>
          <p:nvSpPr>
            <p:cNvPr id="109" name="Rectangle 108">
              <a:hlinkClick r:id="" action="ppaction://noaction"/>
            </p:cNvPr>
            <p:cNvSpPr/>
            <p:nvPr/>
          </p:nvSpPr>
          <p:spPr bwMode="auto">
            <a:xfrm>
              <a:off x="1751835" y="4984078"/>
              <a:ext cx="1293906" cy="497847"/>
            </a:xfrm>
            <a:prstGeom prst="rect">
              <a:avLst/>
            </a:prstGeom>
            <a:solidFill>
              <a:srgbClr val="5AE747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i="0" dirty="0">
                  <a:solidFill>
                    <a:schemeClr val="tx1"/>
                  </a:solidFill>
                </a:rPr>
                <a:t>Licence Pro.</a:t>
              </a:r>
            </a:p>
          </p:txBody>
        </p:sp>
        <p:sp>
          <p:nvSpPr>
            <p:cNvPr id="108" name="Rectangle 107">
              <a:hlinkClick r:id="" action="ppaction://noaction"/>
            </p:cNvPr>
            <p:cNvSpPr/>
            <p:nvPr/>
          </p:nvSpPr>
          <p:spPr bwMode="auto">
            <a:xfrm>
              <a:off x="1751835" y="4798280"/>
              <a:ext cx="1293907" cy="182623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Licence professionnelle</a:t>
              </a:r>
            </a:p>
          </p:txBody>
        </p:sp>
        <p:cxnSp>
          <p:nvCxnSpPr>
            <p:cNvPr id="110" name="Connecteur droit avec flèche 109"/>
            <p:cNvCxnSpPr/>
            <p:nvPr/>
          </p:nvCxnSpPr>
          <p:spPr>
            <a:xfrm flipV="1">
              <a:off x="1978864" y="5357265"/>
              <a:ext cx="298472" cy="24932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0" name="Groupe 209"/>
          <p:cNvGrpSpPr>
            <a:grpSpLocks/>
          </p:cNvGrpSpPr>
          <p:nvPr/>
        </p:nvGrpSpPr>
        <p:grpSpPr bwMode="auto">
          <a:xfrm>
            <a:off x="433388" y="3017838"/>
            <a:ext cx="777875" cy="1778000"/>
            <a:chOff x="434061" y="3017937"/>
            <a:chExt cx="1297493" cy="1778021"/>
          </a:xfrm>
        </p:grpSpPr>
        <p:sp>
          <p:nvSpPr>
            <p:cNvPr id="96" name="Rectangle 95">
              <a:hlinkClick r:id="" action="ppaction://noaction"/>
            </p:cNvPr>
            <p:cNvSpPr/>
            <p:nvPr/>
          </p:nvSpPr>
          <p:spPr bwMode="auto">
            <a:xfrm>
              <a:off x="434061" y="3017937"/>
              <a:ext cx="1297493" cy="185822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Master</a:t>
              </a:r>
            </a:p>
          </p:txBody>
        </p:sp>
        <p:cxnSp>
          <p:nvCxnSpPr>
            <p:cNvPr id="111" name="Connecteur droit avec flèche 110"/>
            <p:cNvCxnSpPr/>
            <p:nvPr/>
          </p:nvCxnSpPr>
          <p:spPr>
            <a:xfrm flipH="1" flipV="1">
              <a:off x="1088103" y="4483216"/>
              <a:ext cx="418375" cy="312742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2" name="Groupe 211"/>
          <p:cNvGrpSpPr>
            <a:grpSpLocks/>
          </p:cNvGrpSpPr>
          <p:nvPr/>
        </p:nvGrpSpPr>
        <p:grpSpPr bwMode="auto">
          <a:xfrm>
            <a:off x="1979613" y="3705225"/>
            <a:ext cx="1066800" cy="1093788"/>
            <a:chOff x="1979712" y="3705427"/>
            <a:chExt cx="1066029" cy="1092852"/>
          </a:xfrm>
        </p:grpSpPr>
        <p:sp>
          <p:nvSpPr>
            <p:cNvPr id="7" name="Ellipse 6"/>
            <p:cNvSpPr/>
            <p:nvPr/>
          </p:nvSpPr>
          <p:spPr>
            <a:xfrm>
              <a:off x="1979712" y="3705427"/>
              <a:ext cx="1066029" cy="46315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80"/>
                </a:lnSpc>
                <a:defRPr/>
              </a:pPr>
              <a:r>
                <a:rPr lang="fr-FR" sz="1400" dirty="0"/>
                <a:t>Vie active</a:t>
              </a:r>
            </a:p>
          </p:txBody>
        </p:sp>
        <p:cxnSp>
          <p:nvCxnSpPr>
            <p:cNvPr id="112" name="Connecteur droit avec flèche 111"/>
            <p:cNvCxnSpPr>
              <a:endCxn id="7" idx="4"/>
            </p:cNvCxnSpPr>
            <p:nvPr/>
          </p:nvCxnSpPr>
          <p:spPr>
            <a:xfrm flipH="1" flipV="1">
              <a:off x="2512727" y="4168580"/>
              <a:ext cx="6345" cy="629699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e 5"/>
          <p:cNvGrpSpPr>
            <a:grpSpLocks/>
          </p:cNvGrpSpPr>
          <p:nvPr/>
        </p:nvGrpSpPr>
        <p:grpSpPr bwMode="auto">
          <a:xfrm>
            <a:off x="7372350" y="4652963"/>
            <a:ext cx="1344613" cy="1806575"/>
            <a:chOff x="555008" y="2171541"/>
            <a:chExt cx="1344173" cy="1625749"/>
          </a:xfrm>
        </p:grpSpPr>
        <p:sp>
          <p:nvSpPr>
            <p:cNvPr id="74" name="Rectangle 73">
              <a:hlinkClick r:id="" action="ppaction://noaction"/>
            </p:cNvPr>
            <p:cNvSpPr/>
            <p:nvPr/>
          </p:nvSpPr>
          <p:spPr bwMode="auto">
            <a:xfrm>
              <a:off x="555008" y="3325759"/>
              <a:ext cx="1344173" cy="471531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D1</a:t>
              </a:r>
            </a:p>
          </p:txBody>
        </p:sp>
        <p:sp>
          <p:nvSpPr>
            <p:cNvPr id="75" name="Rectangle 74">
              <a:hlinkClick r:id="" action="ppaction://noaction"/>
            </p:cNvPr>
            <p:cNvSpPr/>
            <p:nvPr/>
          </p:nvSpPr>
          <p:spPr bwMode="auto">
            <a:xfrm>
              <a:off x="555008" y="2854229"/>
              <a:ext cx="1344173" cy="47153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D2</a:t>
              </a:r>
            </a:p>
          </p:txBody>
        </p:sp>
        <p:sp>
          <p:nvSpPr>
            <p:cNvPr id="76" name="Rectangle 75">
              <a:hlinkClick r:id="" action="ppaction://noaction"/>
            </p:cNvPr>
            <p:cNvSpPr/>
            <p:nvPr/>
          </p:nvSpPr>
          <p:spPr bwMode="auto">
            <a:xfrm>
              <a:off x="555008" y="2382697"/>
              <a:ext cx="1344173" cy="47311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D3</a:t>
              </a:r>
            </a:p>
          </p:txBody>
        </p:sp>
        <p:sp>
          <p:nvSpPr>
            <p:cNvPr id="78" name="Rectangle 77">
              <a:hlinkClick r:id="" action="ppaction://noaction"/>
            </p:cNvPr>
            <p:cNvSpPr/>
            <p:nvPr/>
          </p:nvSpPr>
          <p:spPr bwMode="auto">
            <a:xfrm>
              <a:off x="555008" y="2171541"/>
              <a:ext cx="1344173" cy="215920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Doctorat</a:t>
              </a:r>
            </a:p>
          </p:txBody>
        </p:sp>
      </p:grpSp>
      <p:grpSp>
        <p:nvGrpSpPr>
          <p:cNvPr id="9280" name="Group 64"/>
          <p:cNvGrpSpPr>
            <a:grpSpLocks/>
          </p:cNvGrpSpPr>
          <p:nvPr/>
        </p:nvGrpSpPr>
        <p:grpSpPr bwMode="auto">
          <a:xfrm>
            <a:off x="7524750" y="3284538"/>
            <a:ext cx="1066800" cy="1368425"/>
            <a:chOff x="4740" y="2069"/>
            <a:chExt cx="672" cy="862"/>
          </a:xfrm>
        </p:grpSpPr>
        <p:cxnSp>
          <p:nvCxnSpPr>
            <p:cNvPr id="118" name="Connecteur droit avec flèche 117"/>
            <p:cNvCxnSpPr>
              <a:endCxn id="117" idx="4"/>
            </p:cNvCxnSpPr>
            <p:nvPr/>
          </p:nvCxnSpPr>
          <p:spPr>
            <a:xfrm flipV="1">
              <a:off x="5068" y="2361"/>
              <a:ext cx="8" cy="57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Ellipse 116"/>
            <p:cNvSpPr/>
            <p:nvPr/>
          </p:nvSpPr>
          <p:spPr>
            <a:xfrm>
              <a:off x="4740" y="2069"/>
              <a:ext cx="672" cy="29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80"/>
                </a:lnSpc>
                <a:defRPr/>
              </a:pPr>
              <a:r>
                <a:rPr lang="fr-FR" sz="1400" dirty="0"/>
                <a:t>Vie active</a:t>
              </a:r>
            </a:p>
          </p:txBody>
        </p:sp>
      </p:grpSp>
      <p:sp>
        <p:nvSpPr>
          <p:cNvPr id="69" name="Rectangle 68">
            <a:hlinkClick r:id="" action="ppaction://noaction"/>
          </p:cNvPr>
          <p:cNvSpPr/>
          <p:nvPr/>
        </p:nvSpPr>
        <p:spPr bwMode="auto">
          <a:xfrm>
            <a:off x="3824288" y="5981700"/>
            <a:ext cx="3348037" cy="477838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Master 1</a:t>
            </a:r>
          </a:p>
        </p:txBody>
      </p:sp>
      <p:grpSp>
        <p:nvGrpSpPr>
          <p:cNvPr id="215" name="Groupe 214"/>
          <p:cNvGrpSpPr>
            <a:grpSpLocks/>
          </p:cNvGrpSpPr>
          <p:nvPr/>
        </p:nvGrpSpPr>
        <p:grpSpPr bwMode="auto">
          <a:xfrm>
            <a:off x="3824288" y="2654300"/>
            <a:ext cx="1344612" cy="1985963"/>
            <a:chOff x="3824624" y="3086733"/>
            <a:chExt cx="1344283" cy="1984941"/>
          </a:xfrm>
        </p:grpSpPr>
        <p:sp>
          <p:nvSpPr>
            <p:cNvPr id="104" name="Rectangle 103">
              <a:hlinkClick r:id="" action="ppaction://noaction"/>
            </p:cNvPr>
            <p:cNvSpPr/>
            <p:nvPr/>
          </p:nvSpPr>
          <p:spPr bwMode="auto">
            <a:xfrm>
              <a:off x="3824624" y="4243888"/>
              <a:ext cx="1344283" cy="471433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D1</a:t>
              </a:r>
            </a:p>
          </p:txBody>
        </p:sp>
        <p:sp>
          <p:nvSpPr>
            <p:cNvPr id="105" name="Rectangle 104">
              <a:hlinkClick r:id="" action="ppaction://noaction"/>
            </p:cNvPr>
            <p:cNvSpPr/>
            <p:nvPr/>
          </p:nvSpPr>
          <p:spPr bwMode="auto">
            <a:xfrm>
              <a:off x="3824624" y="3772454"/>
              <a:ext cx="1344283" cy="471434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D2</a:t>
              </a:r>
            </a:p>
          </p:txBody>
        </p:sp>
        <p:sp>
          <p:nvSpPr>
            <p:cNvPr id="106" name="Rectangle 105">
              <a:hlinkClick r:id="" action="ppaction://noaction"/>
            </p:cNvPr>
            <p:cNvSpPr/>
            <p:nvPr/>
          </p:nvSpPr>
          <p:spPr bwMode="auto">
            <a:xfrm>
              <a:off x="3824624" y="3302608"/>
              <a:ext cx="1344283" cy="471434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D3</a:t>
              </a:r>
            </a:p>
          </p:txBody>
        </p:sp>
        <p:sp>
          <p:nvSpPr>
            <p:cNvPr id="107" name="Rectangle 106">
              <a:hlinkClick r:id="" action="ppaction://noaction"/>
            </p:cNvPr>
            <p:cNvSpPr/>
            <p:nvPr/>
          </p:nvSpPr>
          <p:spPr bwMode="auto">
            <a:xfrm>
              <a:off x="3824624" y="3086733"/>
              <a:ext cx="1344283" cy="215875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Doctorat</a:t>
              </a:r>
            </a:p>
          </p:txBody>
        </p:sp>
        <p:cxnSp>
          <p:nvCxnSpPr>
            <p:cNvPr id="114" name="Connecteur droit avec flèche 113"/>
            <p:cNvCxnSpPr/>
            <p:nvPr/>
          </p:nvCxnSpPr>
          <p:spPr>
            <a:xfrm flipH="1" flipV="1">
              <a:off x="4497559" y="4714670"/>
              <a:ext cx="6348" cy="35700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9" name="Groupe 218"/>
          <p:cNvGrpSpPr>
            <a:grpSpLocks/>
          </p:cNvGrpSpPr>
          <p:nvPr/>
        </p:nvGrpSpPr>
        <p:grpSpPr bwMode="auto">
          <a:xfrm>
            <a:off x="5795963" y="3284538"/>
            <a:ext cx="1065212" cy="1541462"/>
            <a:chOff x="5370169" y="3685930"/>
            <a:chExt cx="1066029" cy="1542095"/>
          </a:xfrm>
        </p:grpSpPr>
        <p:cxnSp>
          <p:nvCxnSpPr>
            <p:cNvPr id="116" name="Connecteur droit avec flèche 115"/>
            <p:cNvCxnSpPr>
              <a:endCxn id="115" idx="4"/>
            </p:cNvCxnSpPr>
            <p:nvPr/>
          </p:nvCxnSpPr>
          <p:spPr>
            <a:xfrm flipH="1" flipV="1">
              <a:off x="5903978" y="4149670"/>
              <a:ext cx="4766" cy="107835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Ellipse 114"/>
            <p:cNvSpPr/>
            <p:nvPr/>
          </p:nvSpPr>
          <p:spPr>
            <a:xfrm>
              <a:off x="5370169" y="3685930"/>
              <a:ext cx="1066029" cy="46374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80"/>
                </a:lnSpc>
                <a:defRPr/>
              </a:pPr>
              <a:r>
                <a:rPr lang="fr-FR" sz="1400" dirty="0"/>
                <a:t>Vie active</a:t>
              </a:r>
            </a:p>
          </p:txBody>
        </p:sp>
      </p:grpSp>
      <p:grpSp>
        <p:nvGrpSpPr>
          <p:cNvPr id="218" name="Groupe 217"/>
          <p:cNvGrpSpPr>
            <a:grpSpLocks/>
          </p:cNvGrpSpPr>
          <p:nvPr/>
        </p:nvGrpSpPr>
        <p:grpSpPr bwMode="auto">
          <a:xfrm>
            <a:off x="5508625" y="4652963"/>
            <a:ext cx="1663700" cy="1439862"/>
            <a:chOff x="5371850" y="5131536"/>
            <a:chExt cx="1064458" cy="984187"/>
          </a:xfrm>
        </p:grpSpPr>
        <p:sp>
          <p:nvSpPr>
            <p:cNvPr id="125" name="Rectangle 124">
              <a:hlinkClick r:id="" action="ppaction://noaction"/>
            </p:cNvPr>
            <p:cNvSpPr/>
            <p:nvPr/>
          </p:nvSpPr>
          <p:spPr bwMode="auto">
            <a:xfrm>
              <a:off x="5371850" y="5317044"/>
              <a:ext cx="1064458" cy="59873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M 2 Professionnel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900" i="0" dirty="0">
                  <a:solidFill>
                    <a:schemeClr val="bg1"/>
                  </a:solidFill>
                </a:rPr>
                <a:t>(stage pro.)</a:t>
              </a:r>
              <a:br>
                <a:rPr lang="fr-FR" sz="900" i="0" dirty="0">
                  <a:solidFill>
                    <a:schemeClr val="bg1"/>
                  </a:solidFill>
                </a:rPr>
              </a:br>
              <a:r>
                <a:rPr lang="fr-FR" sz="900" i="0" dirty="0">
                  <a:solidFill>
                    <a:schemeClr val="bg1"/>
                  </a:solidFill>
                </a:rPr>
                <a:t>Choix de la spécialité</a:t>
              </a:r>
              <a:br>
                <a:rPr lang="fr-FR" sz="900" i="0" dirty="0">
                  <a:solidFill>
                    <a:schemeClr val="bg1"/>
                  </a:solidFill>
                </a:rPr>
              </a:br>
              <a:r>
                <a:rPr lang="fr-FR" sz="900" i="0" dirty="0">
                  <a:solidFill>
                    <a:schemeClr val="bg1"/>
                  </a:solidFill>
                </a:rPr>
                <a:t>dont « Métiers de l’enseignement »</a:t>
              </a:r>
              <a:endParaRPr lang="fr-FR" sz="900" b="1" i="0" dirty="0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>
              <a:hlinkClick r:id="" action="ppaction://noaction"/>
            </p:cNvPr>
            <p:cNvSpPr/>
            <p:nvPr/>
          </p:nvSpPr>
          <p:spPr bwMode="auto">
            <a:xfrm>
              <a:off x="5371850" y="5131536"/>
              <a:ext cx="1064458" cy="185514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Master professionnel</a:t>
              </a:r>
            </a:p>
          </p:txBody>
        </p:sp>
        <p:cxnSp>
          <p:nvCxnSpPr>
            <p:cNvPr id="133" name="Connecteur droit avec flèche 132"/>
            <p:cNvCxnSpPr/>
            <p:nvPr/>
          </p:nvCxnSpPr>
          <p:spPr>
            <a:xfrm flipV="1">
              <a:off x="5555693" y="5916064"/>
              <a:ext cx="348386" cy="199659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25" name="Groupe 221"/>
          <p:cNvGrpSpPr>
            <a:grpSpLocks/>
          </p:cNvGrpSpPr>
          <p:nvPr/>
        </p:nvGrpSpPr>
        <p:grpSpPr bwMode="auto">
          <a:xfrm>
            <a:off x="3824288" y="4652963"/>
            <a:ext cx="1611312" cy="1439862"/>
            <a:chOff x="3824624" y="5131516"/>
            <a:chExt cx="1257571" cy="984386"/>
          </a:xfrm>
        </p:grpSpPr>
        <p:sp>
          <p:nvSpPr>
            <p:cNvPr id="68" name="Rectangle 67">
              <a:hlinkClick r:id="" action="ppaction://noaction"/>
            </p:cNvPr>
            <p:cNvSpPr/>
            <p:nvPr/>
          </p:nvSpPr>
          <p:spPr bwMode="auto">
            <a:xfrm>
              <a:off x="3824624" y="5317068"/>
              <a:ext cx="1257571" cy="59668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M 2 Recherche</a:t>
              </a:r>
              <a:r>
                <a:rPr lang="fr-FR" sz="1200" b="1" i="0" dirty="0">
                  <a:solidFill>
                    <a:schemeClr val="bg1"/>
                  </a:solidFill>
                </a:rPr>
                <a:t/>
              </a:r>
              <a:br>
                <a:rPr lang="fr-FR" sz="1200" b="1" i="0" dirty="0">
                  <a:solidFill>
                    <a:schemeClr val="bg1"/>
                  </a:solidFill>
                </a:rPr>
              </a:br>
              <a:r>
                <a:rPr lang="fr-FR" sz="900" i="0" dirty="0">
                  <a:solidFill>
                    <a:schemeClr val="bg1"/>
                  </a:solidFill>
                </a:rPr>
                <a:t>(rédaction d’un mémoire de recherche)</a:t>
              </a:r>
              <a:endParaRPr lang="fr-FR" sz="800" b="1" i="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800" b="1" i="0" dirty="0">
                <a:solidFill>
                  <a:schemeClr val="tx1"/>
                </a:solidFill>
              </a:endParaRPr>
            </a:p>
          </p:txBody>
        </p:sp>
        <p:sp>
          <p:nvSpPr>
            <p:cNvPr id="130" name="Rectangle 129">
              <a:hlinkClick r:id="" action="ppaction://noaction"/>
            </p:cNvPr>
            <p:cNvSpPr/>
            <p:nvPr/>
          </p:nvSpPr>
          <p:spPr bwMode="auto">
            <a:xfrm>
              <a:off x="3824624" y="5131516"/>
              <a:ext cx="1257571" cy="185551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Master de recherche</a:t>
              </a:r>
            </a:p>
          </p:txBody>
        </p:sp>
        <p:cxnSp>
          <p:nvCxnSpPr>
            <p:cNvPr id="138" name="Connecteur droit avec flèche 137"/>
            <p:cNvCxnSpPr/>
            <p:nvPr/>
          </p:nvCxnSpPr>
          <p:spPr>
            <a:xfrm flipH="1" flipV="1">
              <a:off x="4454029" y="5914032"/>
              <a:ext cx="420016" cy="20187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oupe 224"/>
          <p:cNvGrpSpPr>
            <a:grpSpLocks/>
          </p:cNvGrpSpPr>
          <p:nvPr/>
        </p:nvGrpSpPr>
        <p:grpSpPr bwMode="auto">
          <a:xfrm>
            <a:off x="1268413" y="3276600"/>
            <a:ext cx="566737" cy="1528763"/>
            <a:chOff x="1268333" y="3276597"/>
            <a:chExt cx="566569" cy="1528161"/>
          </a:xfrm>
        </p:grpSpPr>
        <p:cxnSp>
          <p:nvCxnSpPr>
            <p:cNvPr id="163" name="Connecteur droit avec flèche 162"/>
            <p:cNvCxnSpPr/>
            <p:nvPr/>
          </p:nvCxnSpPr>
          <p:spPr>
            <a:xfrm flipV="1">
              <a:off x="1552411" y="4492143"/>
              <a:ext cx="0" cy="31261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Ellipse 163"/>
            <p:cNvSpPr/>
            <p:nvPr/>
          </p:nvSpPr>
          <p:spPr>
            <a:xfrm>
              <a:off x="1268333" y="3344833"/>
              <a:ext cx="566569" cy="114731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lnSpc>
                  <a:spcPts val="1680"/>
                </a:lnSpc>
                <a:defRPr/>
              </a:pPr>
              <a:endParaRPr lang="fr-FR" sz="1000" dirty="0"/>
            </a:p>
          </p:txBody>
        </p:sp>
        <p:sp>
          <p:nvSpPr>
            <p:cNvPr id="21550" name="ZoneTexte 223"/>
            <p:cNvSpPr txBox="1">
              <a:spLocks noChangeArrowheads="1"/>
            </p:cNvSpPr>
            <p:nvPr/>
          </p:nvSpPr>
          <p:spPr bwMode="auto">
            <a:xfrm rot="-5400000">
              <a:off x="893493" y="3734666"/>
              <a:ext cx="131624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000" i="0">
                  <a:solidFill>
                    <a:schemeClr val="bg1"/>
                  </a:solidFill>
                </a:rPr>
                <a:t>Concours fonction publique</a:t>
              </a:r>
            </a:p>
          </p:txBody>
        </p:sp>
      </p:grpSp>
      <p:grpSp>
        <p:nvGrpSpPr>
          <p:cNvPr id="21527" name="Group 61"/>
          <p:cNvGrpSpPr>
            <a:grpSpLocks/>
          </p:cNvGrpSpPr>
          <p:nvPr/>
        </p:nvGrpSpPr>
        <p:grpSpPr bwMode="auto">
          <a:xfrm>
            <a:off x="0" y="0"/>
            <a:ext cx="3563938" cy="1208088"/>
            <a:chOff x="0" y="0"/>
            <a:chExt cx="2245" cy="761"/>
          </a:xfrm>
        </p:grpSpPr>
        <p:sp>
          <p:nvSpPr>
            <p:cNvPr id="44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2245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85000">
                  <a:schemeClr val="tx1">
                    <a:lumMod val="50000"/>
                    <a:lumOff val="50000"/>
                  </a:schemeClr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340" y="255"/>
              <a:ext cx="151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 i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L’université</a:t>
              </a:r>
              <a:endParaRPr lang="fr-FR" sz="2900" i="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pic>
        <p:nvPicPr>
          <p:cNvPr id="21528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Rectangle 60"/>
          <p:cNvSpPr/>
          <p:nvPr/>
        </p:nvSpPr>
        <p:spPr bwMode="auto">
          <a:xfrm>
            <a:off x="433388" y="5981700"/>
            <a:ext cx="2613025" cy="464937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L 1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429972" y="3744913"/>
            <a:ext cx="781050" cy="546100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M 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i="0" dirty="0">
                <a:solidFill>
                  <a:schemeClr val="bg1"/>
                </a:solidFill>
              </a:rPr>
              <a:t>Choix de la mention</a:t>
            </a:r>
            <a:endParaRPr lang="fr-FR" sz="1400" b="1" i="0" dirty="0">
              <a:solidFill>
                <a:schemeClr val="bg1"/>
              </a:solidFill>
            </a:endParaRPr>
          </a:p>
        </p:txBody>
      </p:sp>
      <p:sp>
        <p:nvSpPr>
          <p:cNvPr id="66" name="Ellipse 5"/>
          <p:cNvSpPr/>
          <p:nvPr/>
        </p:nvSpPr>
        <p:spPr bwMode="auto">
          <a:xfrm>
            <a:off x="613328" y="4283075"/>
            <a:ext cx="414338" cy="176213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rgbClr val="FFFFFF"/>
                </a:solidFill>
                <a:cs typeface="Arial" charset="0"/>
              </a:rPr>
              <a:t>S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29972" y="3201988"/>
            <a:ext cx="781050" cy="546100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M 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i="0" dirty="0">
                <a:solidFill>
                  <a:schemeClr val="bg1"/>
                </a:solidFill>
              </a:rPr>
              <a:t>Choix de la spécialité</a:t>
            </a:r>
            <a:endParaRPr lang="fr-FR" sz="1400" b="1" i="0" dirty="0">
              <a:solidFill>
                <a:schemeClr val="bg1"/>
              </a:solidFill>
            </a:endParaRPr>
          </a:p>
        </p:txBody>
      </p:sp>
      <p:sp>
        <p:nvSpPr>
          <p:cNvPr id="71" name="Ellipse 5"/>
          <p:cNvSpPr/>
          <p:nvPr/>
        </p:nvSpPr>
        <p:spPr bwMode="auto">
          <a:xfrm>
            <a:off x="2312195" y="5395118"/>
            <a:ext cx="414338" cy="176213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dirty="0">
                <a:solidFill>
                  <a:srgbClr val="FFFFFF"/>
                </a:solidFill>
                <a:cs typeface="Arial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xmlns="" val="370769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179388" y="1412875"/>
            <a:ext cx="87836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rgbClr val="C00000"/>
                </a:solidFill>
              </a:rPr>
              <a:t>Principes de fonctionnement</a:t>
            </a:r>
            <a:endParaRPr lang="fr-FR" altLang="fr-FR" sz="200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2260600" y="3390900"/>
            <a:ext cx="65341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i="0">
                <a:solidFill>
                  <a:srgbClr val="C00000"/>
                </a:solidFill>
              </a:rPr>
              <a:t>Les 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i="0">
                <a:solidFill>
                  <a:srgbClr val="404040"/>
                </a:solidFill>
              </a:rPr>
              <a:t>Chaque semestre renferme des </a:t>
            </a:r>
            <a:r>
              <a:rPr lang="fr-FR" altLang="fr-FR" sz="1600" i="0"/>
              <a:t>unités d’enseignements</a:t>
            </a:r>
            <a:r>
              <a:rPr lang="fr-FR" altLang="fr-FR" sz="1600" i="0">
                <a:solidFill>
                  <a:srgbClr val="404040"/>
                </a:solidFill>
              </a:rPr>
              <a:t> composées, à part égale, de </a:t>
            </a:r>
            <a:r>
              <a:rPr lang="fr-FR" altLang="fr-FR" sz="1600" i="0"/>
              <a:t>cours magistraux et de TD/TP</a:t>
            </a:r>
            <a:r>
              <a:rPr lang="fr-FR" altLang="fr-FR" sz="1600" i="0">
                <a:solidFill>
                  <a:srgbClr val="404040"/>
                </a:solidFill>
              </a:rPr>
              <a:t>. </a:t>
            </a:r>
          </a:p>
        </p:txBody>
      </p:sp>
      <p:grpSp>
        <p:nvGrpSpPr>
          <p:cNvPr id="22532" name="Groupe 74"/>
          <p:cNvGrpSpPr>
            <a:grpSpLocks/>
          </p:cNvGrpSpPr>
          <p:nvPr/>
        </p:nvGrpSpPr>
        <p:grpSpPr bwMode="auto">
          <a:xfrm>
            <a:off x="395288" y="1446213"/>
            <a:ext cx="1503362" cy="5240337"/>
            <a:chOff x="1055859" y="2128837"/>
            <a:chExt cx="1344228" cy="4558290"/>
          </a:xfrm>
        </p:grpSpPr>
        <p:sp>
          <p:nvSpPr>
            <p:cNvPr id="76" name="Rectangle 75">
              <a:hlinkClick r:id="" action="ppaction://noaction"/>
            </p:cNvPr>
            <p:cNvSpPr/>
            <p:nvPr/>
          </p:nvSpPr>
          <p:spPr bwMode="auto">
            <a:xfrm>
              <a:off x="1055859" y="5702875"/>
              <a:ext cx="1344228" cy="498476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L 2</a:t>
              </a:r>
            </a:p>
          </p:txBody>
        </p:sp>
        <p:sp>
          <p:nvSpPr>
            <p:cNvPr id="77" name="Rectangle 76">
              <a:hlinkClick r:id="" action="ppaction://noaction"/>
            </p:cNvPr>
            <p:cNvSpPr/>
            <p:nvPr/>
          </p:nvSpPr>
          <p:spPr bwMode="auto">
            <a:xfrm>
              <a:off x="1055859" y="5023165"/>
              <a:ext cx="1344228" cy="182276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Licence</a:t>
              </a:r>
            </a:p>
          </p:txBody>
        </p:sp>
        <p:sp>
          <p:nvSpPr>
            <p:cNvPr id="78" name="Rectangle 77">
              <a:hlinkClick r:id="" action="ppaction://noaction"/>
            </p:cNvPr>
            <p:cNvSpPr/>
            <p:nvPr/>
          </p:nvSpPr>
          <p:spPr bwMode="auto">
            <a:xfrm>
              <a:off x="1055859" y="3286129"/>
              <a:ext cx="1344228" cy="473076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D1</a:t>
              </a:r>
            </a:p>
          </p:txBody>
        </p:sp>
        <p:sp>
          <p:nvSpPr>
            <p:cNvPr id="79" name="Rectangle 78">
              <a:hlinkClick r:id="" action="ppaction://noaction"/>
            </p:cNvPr>
            <p:cNvSpPr/>
            <p:nvPr/>
          </p:nvSpPr>
          <p:spPr bwMode="auto">
            <a:xfrm>
              <a:off x="1055859" y="2814641"/>
              <a:ext cx="1344228" cy="47148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D2</a:t>
              </a:r>
            </a:p>
          </p:txBody>
        </p:sp>
        <p:sp>
          <p:nvSpPr>
            <p:cNvPr id="80" name="Rectangle 79">
              <a:hlinkClick r:id="" action="ppaction://noaction"/>
            </p:cNvPr>
            <p:cNvSpPr/>
            <p:nvPr/>
          </p:nvSpPr>
          <p:spPr bwMode="auto">
            <a:xfrm>
              <a:off x="1055859" y="2344739"/>
              <a:ext cx="1344228" cy="47148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D3</a:t>
              </a:r>
            </a:p>
          </p:txBody>
        </p:sp>
        <p:sp>
          <p:nvSpPr>
            <p:cNvPr id="81" name="Rectangle 80">
              <a:hlinkClick r:id="" action="ppaction://noaction"/>
            </p:cNvPr>
            <p:cNvSpPr/>
            <p:nvPr/>
          </p:nvSpPr>
          <p:spPr bwMode="auto">
            <a:xfrm>
              <a:off x="1055859" y="3797870"/>
              <a:ext cx="1344228" cy="184150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Master</a:t>
              </a:r>
            </a:p>
          </p:txBody>
        </p:sp>
        <p:sp>
          <p:nvSpPr>
            <p:cNvPr id="82" name="Rectangle 81">
              <a:hlinkClick r:id="" action="ppaction://noaction"/>
            </p:cNvPr>
            <p:cNvSpPr/>
            <p:nvPr/>
          </p:nvSpPr>
          <p:spPr bwMode="auto">
            <a:xfrm>
              <a:off x="1055859" y="2128837"/>
              <a:ext cx="1344228" cy="215901"/>
            </a:xfrm>
            <a:prstGeom prst="rect">
              <a:avLst/>
            </a:prstGeom>
            <a:ln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i="0" dirty="0">
                  <a:solidFill>
                    <a:schemeClr val="bg1"/>
                  </a:solidFill>
                </a:rPr>
                <a:t>Doctorat</a:t>
              </a:r>
            </a:p>
          </p:txBody>
        </p:sp>
        <p:sp>
          <p:nvSpPr>
            <p:cNvPr id="83" name="Rectangle 82">
              <a:hlinkClick r:id="" action="ppaction://noaction"/>
            </p:cNvPr>
            <p:cNvSpPr/>
            <p:nvPr/>
          </p:nvSpPr>
          <p:spPr bwMode="auto">
            <a:xfrm>
              <a:off x="1055859" y="5205986"/>
              <a:ext cx="1344228" cy="496888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L3</a:t>
              </a:r>
            </a:p>
          </p:txBody>
        </p:sp>
        <p:sp>
          <p:nvSpPr>
            <p:cNvPr id="84" name="Rectangle 83">
              <a:hlinkClick r:id="" action="ppaction://noaction"/>
            </p:cNvPr>
            <p:cNvSpPr/>
            <p:nvPr/>
          </p:nvSpPr>
          <p:spPr bwMode="auto">
            <a:xfrm>
              <a:off x="1055859" y="6190239"/>
              <a:ext cx="1344228" cy="496888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L 1</a:t>
              </a:r>
            </a:p>
          </p:txBody>
        </p:sp>
        <p:sp>
          <p:nvSpPr>
            <p:cNvPr id="85" name="Rectangle 84">
              <a:hlinkClick r:id="" action="ppaction://noaction"/>
            </p:cNvPr>
            <p:cNvSpPr/>
            <p:nvPr/>
          </p:nvSpPr>
          <p:spPr bwMode="auto">
            <a:xfrm>
              <a:off x="1055859" y="3985195"/>
              <a:ext cx="1344228" cy="49688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M 2</a:t>
              </a:r>
            </a:p>
          </p:txBody>
        </p:sp>
        <p:sp>
          <p:nvSpPr>
            <p:cNvPr id="86" name="Rectangle 85">
              <a:hlinkClick r:id="" action="ppaction://noaction"/>
            </p:cNvPr>
            <p:cNvSpPr/>
            <p:nvPr/>
          </p:nvSpPr>
          <p:spPr bwMode="auto">
            <a:xfrm>
              <a:off x="1055859" y="4479935"/>
              <a:ext cx="1344228" cy="49688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b="1" i="0" dirty="0">
                  <a:solidFill>
                    <a:schemeClr val="bg1"/>
                  </a:solidFill>
                </a:rPr>
                <a:t>M 1</a:t>
              </a:r>
            </a:p>
          </p:txBody>
        </p:sp>
        <p:sp>
          <p:nvSpPr>
            <p:cNvPr id="87" name="Ellipse 5"/>
            <p:cNvSpPr/>
            <p:nvPr/>
          </p:nvSpPr>
          <p:spPr bwMode="auto">
            <a:xfrm>
              <a:off x="1535713" y="4869902"/>
              <a:ext cx="384519" cy="150813"/>
            </a:xfrm>
            <a:prstGeom prst="ellipse">
              <a:avLst/>
            </a:prstGeom>
            <a:solidFill>
              <a:srgbClr val="C00000"/>
            </a:soli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fr-FR" sz="900" dirty="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2260600" y="2381250"/>
            <a:ext cx="63373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i="0">
                <a:solidFill>
                  <a:srgbClr val="C00000"/>
                </a:solidFill>
              </a:rPr>
              <a:t>La « semestrialisation »</a:t>
            </a:r>
            <a:r>
              <a:rPr lang="fr-FR" altLang="fr-FR" sz="1600" i="0"/>
              <a:t/>
            </a:r>
            <a:br>
              <a:rPr lang="fr-FR" altLang="fr-FR" sz="1600" i="0"/>
            </a:br>
            <a:r>
              <a:rPr lang="fr-FR" altLang="fr-FR" sz="1600" i="0">
                <a:solidFill>
                  <a:srgbClr val="404040"/>
                </a:solidFill>
              </a:rPr>
              <a:t>Chaque année universitaire comporte </a:t>
            </a:r>
            <a:r>
              <a:rPr lang="fr-FR" altLang="fr-FR" sz="1600" i="0"/>
              <a:t>2 semestres</a:t>
            </a:r>
            <a:r>
              <a:rPr lang="fr-FR" altLang="fr-FR" sz="1600" b="1" i="0">
                <a:solidFill>
                  <a:srgbClr val="404040"/>
                </a:solidFill>
              </a:rPr>
              <a:t> </a:t>
            </a:r>
            <a:r>
              <a:rPr lang="fr-FR" altLang="fr-FR" sz="1600" i="0">
                <a:solidFill>
                  <a:srgbClr val="404040"/>
                </a:solidFill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i="0">
                <a:solidFill>
                  <a:srgbClr val="404040"/>
                </a:solidFill>
              </a:rPr>
              <a:t>Le premier s’échelonne d’octobre à janvier, le second de février à mai.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60600" y="4267200"/>
            <a:ext cx="4975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 i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 </a:t>
            </a:r>
            <a:r>
              <a:rPr lang="fr-FR" altLang="fr-FR" sz="1600" i="0">
                <a:solidFill>
                  <a:srgbClr val="404040"/>
                </a:solidFill>
              </a:rPr>
              <a:t>Les UE correspondent à des </a:t>
            </a:r>
            <a:r>
              <a:rPr lang="fr-FR" altLang="fr-FR" sz="1600" i="0"/>
              <a:t>champs disciplinaires</a:t>
            </a:r>
            <a:r>
              <a:rPr lang="fr-FR" altLang="fr-FR" sz="1600" i="0">
                <a:solidFill>
                  <a:srgbClr val="404040"/>
                </a:solidFill>
              </a:rPr>
              <a:t>. </a:t>
            </a:r>
            <a:endParaRPr lang="fr-FR" altLang="fr-FR" sz="16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60600" y="4735513"/>
            <a:ext cx="612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 i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 </a:t>
            </a:r>
            <a:r>
              <a:rPr lang="fr-FR" altLang="fr-FR" sz="1600" i="0">
                <a:solidFill>
                  <a:srgbClr val="404040"/>
                </a:solidFill>
              </a:rPr>
              <a:t>Certaines UE sont </a:t>
            </a:r>
            <a:r>
              <a:rPr lang="fr-FR" altLang="fr-FR" sz="1600" i="0"/>
              <a:t>« fondamentales »</a:t>
            </a:r>
            <a:r>
              <a:rPr lang="fr-FR" altLang="fr-FR" sz="1600" i="0">
                <a:solidFill>
                  <a:srgbClr val="404040"/>
                </a:solidFill>
              </a:rPr>
              <a:t>, d’autres sont </a:t>
            </a:r>
            <a:r>
              <a:rPr lang="fr-FR" altLang="fr-FR" sz="1600" i="0"/>
              <a:t>« optionnelles »</a:t>
            </a:r>
            <a:r>
              <a:rPr lang="fr-FR" altLang="fr-FR" sz="1600" i="0">
                <a:solidFill>
                  <a:srgbClr val="404040"/>
                </a:solidFill>
              </a:rPr>
              <a:t> </a:t>
            </a:r>
            <a:r>
              <a:rPr lang="fr-FR" altLang="fr-FR" sz="1400" i="0">
                <a:solidFill>
                  <a:srgbClr val="404040"/>
                </a:solidFill>
              </a:rPr>
              <a:t>(mais obligatoires), </a:t>
            </a:r>
            <a:r>
              <a:rPr lang="fr-FR" altLang="fr-FR" sz="1600" i="0">
                <a:solidFill>
                  <a:srgbClr val="404040"/>
                </a:solidFill>
              </a:rPr>
              <a:t>d’autres sont « libres » </a:t>
            </a:r>
            <a:r>
              <a:rPr lang="fr-FR" altLang="fr-FR" sz="1400" i="0">
                <a:solidFill>
                  <a:srgbClr val="404040"/>
                </a:solidFill>
              </a:rPr>
              <a:t>(facultatives).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260600" y="5519738"/>
            <a:ext cx="63833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 i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</a:t>
            </a:r>
            <a:r>
              <a:rPr lang="fr-FR" altLang="fr-FR" sz="1600" b="1" i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fr-FR" altLang="fr-FR" sz="1600" i="0">
                <a:solidFill>
                  <a:srgbClr val="404040"/>
                </a:solidFill>
              </a:rPr>
              <a:t>Chaque UE est</a:t>
            </a:r>
            <a:r>
              <a:rPr lang="fr-FR" altLang="fr-FR" sz="1600" i="0"/>
              <a:t> évaluée en fin de semestre</a:t>
            </a:r>
            <a:r>
              <a:rPr lang="fr-FR" altLang="fr-FR" sz="1600" i="0">
                <a:solidFill>
                  <a:srgbClr val="404040"/>
                </a:solidFill>
              </a:rPr>
              <a:t> sur une session d’examens. </a:t>
            </a:r>
            <a:endParaRPr lang="fr-FR" altLang="fr-FR" sz="18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260600" y="6015038"/>
            <a:ext cx="5848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 i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</a:t>
            </a:r>
            <a:r>
              <a:rPr lang="fr-FR" altLang="fr-FR" sz="1600" b="1" i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 </a:t>
            </a:r>
            <a:r>
              <a:rPr lang="fr-FR" altLang="fr-FR" sz="1600" i="0">
                <a:solidFill>
                  <a:srgbClr val="404040"/>
                </a:solidFill>
              </a:rPr>
              <a:t>On valide l’UE avec une </a:t>
            </a:r>
            <a:r>
              <a:rPr lang="fr-FR" altLang="fr-FR" sz="1600" i="0"/>
              <a:t>moyenne supérieure à 10/20</a:t>
            </a:r>
            <a:r>
              <a:rPr lang="fr-FR" altLang="fr-FR" sz="1800" i="0">
                <a:solidFill>
                  <a:srgbClr val="404040"/>
                </a:solidFill>
              </a:rPr>
              <a:t>.</a:t>
            </a:r>
          </a:p>
        </p:txBody>
      </p:sp>
      <p:grpSp>
        <p:nvGrpSpPr>
          <p:cNvPr id="22538" name="Group 25"/>
          <p:cNvGrpSpPr>
            <a:grpSpLocks/>
          </p:cNvGrpSpPr>
          <p:nvPr/>
        </p:nvGrpSpPr>
        <p:grpSpPr bwMode="auto">
          <a:xfrm>
            <a:off x="0" y="0"/>
            <a:ext cx="3563938" cy="1208088"/>
            <a:chOff x="0" y="0"/>
            <a:chExt cx="2245" cy="761"/>
          </a:xfrm>
        </p:grpSpPr>
        <p:sp>
          <p:nvSpPr>
            <p:cNvPr id="44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2245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85000">
                  <a:schemeClr val="tx1">
                    <a:lumMod val="50000"/>
                    <a:lumOff val="50000"/>
                  </a:schemeClr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340" y="255"/>
              <a:ext cx="151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 i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L’université</a:t>
              </a:r>
              <a:endParaRPr lang="fr-FR" sz="2900" i="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pic>
        <p:nvPicPr>
          <p:cNvPr id="22539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62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88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2266950" y="2197100"/>
            <a:ext cx="669607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 i="0">
                <a:solidFill>
                  <a:srgbClr val="C00000"/>
                </a:solidFill>
              </a:rPr>
              <a:t>Les ECTS </a:t>
            </a:r>
            <a:r>
              <a:rPr lang="fr-FR" altLang="fr-FR" sz="1600" i="0"/>
              <a:t/>
            </a:r>
            <a:br>
              <a:rPr lang="fr-FR" altLang="fr-FR" sz="1600" i="0"/>
            </a:br>
            <a:r>
              <a:rPr lang="fr-FR" altLang="fr-FR" sz="1500" i="0">
                <a:solidFill>
                  <a:srgbClr val="404040"/>
                </a:solidFill>
              </a:rPr>
              <a:t>Chaque fois que l’on valide une unité d’enseignement en fin de semestre, on capitalise des crédits : des ECTS, pour « </a:t>
            </a:r>
            <a:r>
              <a:rPr lang="fr-FR" altLang="fr-FR" sz="1500" i="0"/>
              <a:t>European Credits Transfer System</a:t>
            </a:r>
            <a:r>
              <a:rPr lang="fr-FR" altLang="fr-FR" sz="1500" b="1" i="0">
                <a:solidFill>
                  <a:srgbClr val="404040"/>
                </a:solidFill>
              </a:rPr>
              <a:t> </a:t>
            </a:r>
            <a:r>
              <a:rPr lang="fr-FR" altLang="fr-FR" sz="1500" i="0">
                <a:solidFill>
                  <a:srgbClr val="404040"/>
                </a:solidFill>
              </a:rPr>
              <a:t>».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500" b="1" i="0">
                <a:solidFill>
                  <a:srgbClr val="404040"/>
                </a:solidFill>
              </a:rPr>
              <a:t/>
            </a:r>
            <a:br>
              <a:rPr lang="fr-FR" altLang="fr-FR" sz="1500" b="1" i="0">
                <a:solidFill>
                  <a:srgbClr val="404040"/>
                </a:solidFill>
              </a:rPr>
            </a:br>
            <a:r>
              <a:rPr lang="fr-FR" altLang="fr-FR" sz="1200" b="1" i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 </a:t>
            </a:r>
            <a:r>
              <a:rPr lang="fr-FR" altLang="fr-FR" sz="1500" i="0"/>
              <a:t>Chaque semestre validé permet de gagner 30 crédits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500" i="0">
                <a:solidFill>
                  <a:srgbClr val="404040"/>
                </a:solidFill>
              </a:rPr>
              <a:t>En 3 ans, la Licence renferme donc 180 crédits.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500" i="0">
                <a:solidFill>
                  <a:srgbClr val="404040"/>
                </a:solidFill>
              </a:rPr>
              <a:t>Le Master, 120 crédits de plus.</a:t>
            </a:r>
            <a:br>
              <a:rPr lang="fr-FR" altLang="fr-FR" sz="1500" i="0">
                <a:solidFill>
                  <a:srgbClr val="404040"/>
                </a:solidFill>
              </a:rPr>
            </a:br>
            <a:endParaRPr lang="fr-FR" altLang="fr-FR" sz="1500" i="0">
              <a:solidFill>
                <a:srgbClr val="40404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 b="1" i="0">
                <a:solidFill>
                  <a:srgbClr val="000000"/>
                </a:solidFill>
                <a:latin typeface="Tahoma" pitchFamily="34" charset="0"/>
                <a:sym typeface="Wingdings" pitchFamily="2" charset="2"/>
              </a:rPr>
              <a:t> </a:t>
            </a:r>
            <a:r>
              <a:rPr lang="fr-FR" altLang="fr-FR" sz="1500" i="0">
                <a:solidFill>
                  <a:srgbClr val="404040"/>
                </a:solidFill>
              </a:rPr>
              <a:t>Ce système de points développé par l’Union européenne permet une meilleure lisibilité des programmes nationaux et </a:t>
            </a:r>
            <a:r>
              <a:rPr lang="fr-FR" altLang="fr-FR" sz="1500" i="0"/>
              <a:t>facilite la mobilité d'un pays à l'autre</a:t>
            </a:r>
            <a:r>
              <a:rPr lang="fr-FR" altLang="fr-FR" sz="1500" i="0">
                <a:solidFill>
                  <a:srgbClr val="404040"/>
                </a:solidFill>
              </a:rPr>
              <a:t> et d'un établissement à l'autre.</a:t>
            </a:r>
            <a:r>
              <a:rPr lang="fr-FR" altLang="fr-FR" sz="1600"/>
              <a:t> </a:t>
            </a:r>
            <a:r>
              <a:rPr lang="fr-FR" altLang="fr-FR" sz="1500"/>
              <a:t>Possibilité de semestre d’étude ou en entreprise à l’étranger (programme ERASMUS) et transférabilité des crédits entre pays.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500" i="0">
              <a:solidFill>
                <a:srgbClr val="404040"/>
              </a:solidFill>
            </a:endParaRPr>
          </a:p>
        </p:txBody>
      </p:sp>
      <p:grpSp>
        <p:nvGrpSpPr>
          <p:cNvPr id="23555" name="Group 37"/>
          <p:cNvGrpSpPr>
            <a:grpSpLocks/>
          </p:cNvGrpSpPr>
          <p:nvPr/>
        </p:nvGrpSpPr>
        <p:grpSpPr bwMode="auto">
          <a:xfrm>
            <a:off x="0" y="0"/>
            <a:ext cx="3563938" cy="1208088"/>
            <a:chOff x="0" y="0"/>
            <a:chExt cx="2245" cy="761"/>
          </a:xfrm>
        </p:grpSpPr>
        <p:sp>
          <p:nvSpPr>
            <p:cNvPr id="44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2245" cy="761"/>
            </a:xfrm>
            <a:prstGeom prst="foldedCorner">
              <a:avLst>
                <a:gd name="adj" fmla="val 12500"/>
              </a:avLst>
            </a:prstGeom>
            <a:gradFill>
              <a:gsLst>
                <a:gs pos="85000">
                  <a:schemeClr val="tx1">
                    <a:lumMod val="50000"/>
                    <a:lumOff val="50000"/>
                  </a:schemeClr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/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340" y="255"/>
              <a:ext cx="151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 i="0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L’université</a:t>
              </a:r>
              <a:endParaRPr lang="fr-FR" sz="2900" i="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179388" y="1412875"/>
            <a:ext cx="87836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000" b="1">
                <a:solidFill>
                  <a:srgbClr val="C00000"/>
                </a:solidFill>
              </a:rPr>
              <a:t>Principes de fonctionnement</a:t>
            </a:r>
            <a:endParaRPr lang="fr-FR" altLang="fr-FR" sz="200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10" name="Rectangle 9">
            <a:hlinkClick r:id="" action="ppaction://noaction"/>
          </p:cNvPr>
          <p:cNvSpPr/>
          <p:nvPr/>
        </p:nvSpPr>
        <p:spPr bwMode="auto">
          <a:xfrm>
            <a:off x="395536" y="5703888"/>
            <a:ext cx="1488827" cy="496887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L 2</a:t>
            </a:r>
          </a:p>
        </p:txBody>
      </p:sp>
      <p:sp>
        <p:nvSpPr>
          <p:cNvPr id="14" name="Rectangle 13">
            <a:hlinkClick r:id="" action="ppaction://noaction"/>
          </p:cNvPr>
          <p:cNvSpPr/>
          <p:nvPr/>
        </p:nvSpPr>
        <p:spPr bwMode="auto">
          <a:xfrm>
            <a:off x="395536" y="5022850"/>
            <a:ext cx="1488827" cy="182563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bg1"/>
                </a:solidFill>
              </a:rPr>
              <a:t>Licence  -  180 ECTS</a:t>
            </a:r>
          </a:p>
        </p:txBody>
      </p:sp>
      <p:sp>
        <p:nvSpPr>
          <p:cNvPr id="15" name="Rectangle 14">
            <a:hlinkClick r:id="" action="ppaction://noaction"/>
          </p:cNvPr>
          <p:cNvSpPr/>
          <p:nvPr/>
        </p:nvSpPr>
        <p:spPr bwMode="auto">
          <a:xfrm>
            <a:off x="395536" y="3151015"/>
            <a:ext cx="1488827" cy="471487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D1</a:t>
            </a:r>
          </a:p>
        </p:txBody>
      </p:sp>
      <p:sp>
        <p:nvSpPr>
          <p:cNvPr id="16" name="Rectangle 15">
            <a:hlinkClick r:id="" action="ppaction://noaction"/>
          </p:cNvPr>
          <p:cNvSpPr/>
          <p:nvPr/>
        </p:nvSpPr>
        <p:spPr bwMode="auto">
          <a:xfrm>
            <a:off x="395536" y="2679527"/>
            <a:ext cx="1488827" cy="471488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D2</a:t>
            </a:r>
          </a:p>
        </p:txBody>
      </p:sp>
      <p:sp>
        <p:nvSpPr>
          <p:cNvPr id="17" name="Rectangle 16">
            <a:hlinkClick r:id="" action="ppaction://noaction"/>
          </p:cNvPr>
          <p:cNvSpPr/>
          <p:nvPr/>
        </p:nvSpPr>
        <p:spPr bwMode="auto">
          <a:xfrm>
            <a:off x="395536" y="2208040"/>
            <a:ext cx="1488827" cy="473075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D3</a:t>
            </a:r>
          </a:p>
        </p:txBody>
      </p:sp>
      <p:sp>
        <p:nvSpPr>
          <p:cNvPr id="18" name="Rectangle 17">
            <a:hlinkClick r:id="" action="ppaction://noaction"/>
          </p:cNvPr>
          <p:cNvSpPr/>
          <p:nvPr/>
        </p:nvSpPr>
        <p:spPr bwMode="auto">
          <a:xfrm>
            <a:off x="395536" y="3744912"/>
            <a:ext cx="1488827" cy="18573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bg1"/>
                </a:solidFill>
              </a:rPr>
              <a:t>Master  -  120 ECTS</a:t>
            </a:r>
          </a:p>
        </p:txBody>
      </p:sp>
      <p:sp>
        <p:nvSpPr>
          <p:cNvPr id="19" name="Rectangle 18">
            <a:hlinkClick r:id="" action="ppaction://noaction"/>
          </p:cNvPr>
          <p:cNvSpPr/>
          <p:nvPr/>
        </p:nvSpPr>
        <p:spPr bwMode="auto">
          <a:xfrm>
            <a:off x="395533" y="1992140"/>
            <a:ext cx="1488827" cy="2159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b="1" i="0" dirty="0">
                <a:solidFill>
                  <a:schemeClr val="bg1"/>
                </a:solidFill>
              </a:rPr>
              <a:t>Doctorat</a:t>
            </a:r>
          </a:p>
        </p:txBody>
      </p:sp>
      <p:sp>
        <p:nvSpPr>
          <p:cNvPr id="23" name="Rectangle 22">
            <a:hlinkClick r:id="" action="ppaction://noaction"/>
          </p:cNvPr>
          <p:cNvSpPr/>
          <p:nvPr/>
        </p:nvSpPr>
        <p:spPr bwMode="auto">
          <a:xfrm>
            <a:off x="395536" y="5205413"/>
            <a:ext cx="1488827" cy="498475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L 3</a:t>
            </a:r>
          </a:p>
        </p:txBody>
      </p:sp>
      <p:grpSp>
        <p:nvGrpSpPr>
          <p:cNvPr id="36" name="Groupe 35"/>
          <p:cNvGrpSpPr>
            <a:grpSpLocks/>
          </p:cNvGrpSpPr>
          <p:nvPr/>
        </p:nvGrpSpPr>
        <p:grpSpPr bwMode="auto">
          <a:xfrm>
            <a:off x="817563" y="5732463"/>
            <a:ext cx="1031875" cy="425450"/>
            <a:chOff x="2891852" y="5689702"/>
            <a:chExt cx="1344172" cy="567946"/>
          </a:xfrm>
        </p:grpSpPr>
        <p:sp>
          <p:nvSpPr>
            <p:cNvPr id="37" name="Rectangle 36">
              <a:hlinkClick r:id="" action="ppaction://noaction"/>
            </p:cNvPr>
            <p:cNvSpPr/>
            <p:nvPr/>
          </p:nvSpPr>
          <p:spPr bwMode="auto">
            <a:xfrm>
              <a:off x="2891852" y="5689702"/>
              <a:ext cx="1344172" cy="286092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S2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  <p:sp>
          <p:nvSpPr>
            <p:cNvPr id="38" name="Rectangle 37">
              <a:hlinkClick r:id="" action="ppaction://noaction"/>
            </p:cNvPr>
            <p:cNvSpPr/>
            <p:nvPr/>
          </p:nvSpPr>
          <p:spPr bwMode="auto">
            <a:xfrm>
              <a:off x="2891852" y="5971555"/>
              <a:ext cx="1344172" cy="286093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S1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</p:grpSp>
      <p:grpSp>
        <p:nvGrpSpPr>
          <p:cNvPr id="39" name="Groupe 38"/>
          <p:cNvGrpSpPr>
            <a:grpSpLocks/>
          </p:cNvGrpSpPr>
          <p:nvPr/>
        </p:nvGrpSpPr>
        <p:grpSpPr bwMode="auto">
          <a:xfrm>
            <a:off x="817563" y="5241925"/>
            <a:ext cx="1031875" cy="425450"/>
            <a:chOff x="2891852" y="5689702"/>
            <a:chExt cx="1344172" cy="567946"/>
          </a:xfrm>
        </p:grpSpPr>
        <p:sp>
          <p:nvSpPr>
            <p:cNvPr id="40" name="Rectangle 39">
              <a:hlinkClick r:id="" action="ppaction://noaction"/>
            </p:cNvPr>
            <p:cNvSpPr/>
            <p:nvPr/>
          </p:nvSpPr>
          <p:spPr bwMode="auto">
            <a:xfrm>
              <a:off x="2891852" y="5689702"/>
              <a:ext cx="1344172" cy="286093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S2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  <p:sp>
          <p:nvSpPr>
            <p:cNvPr id="41" name="Rectangle 40">
              <a:hlinkClick r:id="" action="ppaction://noaction"/>
            </p:cNvPr>
            <p:cNvSpPr/>
            <p:nvPr/>
          </p:nvSpPr>
          <p:spPr bwMode="auto">
            <a:xfrm>
              <a:off x="2891852" y="5971556"/>
              <a:ext cx="1344172" cy="286092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S1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</p:grpSp>
      <p:sp>
        <p:nvSpPr>
          <p:cNvPr id="43" name="Rectangle 42">
            <a:hlinkClick r:id="" action="ppaction://noaction"/>
          </p:cNvPr>
          <p:cNvSpPr/>
          <p:nvPr/>
        </p:nvSpPr>
        <p:spPr bwMode="auto">
          <a:xfrm>
            <a:off x="395536" y="6189663"/>
            <a:ext cx="1488827" cy="496887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L 1</a:t>
            </a:r>
          </a:p>
        </p:txBody>
      </p:sp>
      <p:grpSp>
        <p:nvGrpSpPr>
          <p:cNvPr id="46" name="Groupe 45"/>
          <p:cNvGrpSpPr>
            <a:grpSpLocks/>
          </p:cNvGrpSpPr>
          <p:nvPr/>
        </p:nvGrpSpPr>
        <p:grpSpPr bwMode="auto">
          <a:xfrm>
            <a:off x="817563" y="6218238"/>
            <a:ext cx="1031875" cy="425450"/>
            <a:chOff x="2891852" y="5689702"/>
            <a:chExt cx="1344172" cy="567946"/>
          </a:xfrm>
        </p:grpSpPr>
        <p:sp>
          <p:nvSpPr>
            <p:cNvPr id="47" name="Rectangle 46">
              <a:hlinkClick r:id="" action="ppaction://noaction"/>
            </p:cNvPr>
            <p:cNvSpPr/>
            <p:nvPr/>
          </p:nvSpPr>
          <p:spPr bwMode="auto">
            <a:xfrm>
              <a:off x="2891852" y="5689702"/>
              <a:ext cx="1344172" cy="286092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S2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  <p:sp>
          <p:nvSpPr>
            <p:cNvPr id="48" name="Rectangle 47">
              <a:hlinkClick r:id="" action="ppaction://noaction"/>
            </p:cNvPr>
            <p:cNvSpPr/>
            <p:nvPr/>
          </p:nvSpPr>
          <p:spPr bwMode="auto">
            <a:xfrm>
              <a:off x="2891852" y="5971555"/>
              <a:ext cx="1344172" cy="286093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S1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</p:grpSp>
      <p:sp>
        <p:nvSpPr>
          <p:cNvPr id="49" name="Rectangle 48">
            <a:hlinkClick r:id="" action="ppaction://noaction"/>
          </p:cNvPr>
          <p:cNvSpPr/>
          <p:nvPr/>
        </p:nvSpPr>
        <p:spPr bwMode="auto">
          <a:xfrm>
            <a:off x="395536" y="3932237"/>
            <a:ext cx="1488827" cy="498475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M 2</a:t>
            </a:r>
          </a:p>
        </p:txBody>
      </p:sp>
      <p:grpSp>
        <p:nvGrpSpPr>
          <p:cNvPr id="50" name="Groupe 49"/>
          <p:cNvGrpSpPr>
            <a:grpSpLocks/>
          </p:cNvGrpSpPr>
          <p:nvPr/>
        </p:nvGrpSpPr>
        <p:grpSpPr bwMode="auto">
          <a:xfrm>
            <a:off x="817563" y="3960813"/>
            <a:ext cx="1031875" cy="425450"/>
            <a:chOff x="2891852" y="5689702"/>
            <a:chExt cx="1344172" cy="567946"/>
          </a:xfrm>
        </p:grpSpPr>
        <p:sp>
          <p:nvSpPr>
            <p:cNvPr id="51" name="Rectangle 50">
              <a:hlinkClick r:id="" action="ppaction://noaction"/>
            </p:cNvPr>
            <p:cNvSpPr/>
            <p:nvPr/>
          </p:nvSpPr>
          <p:spPr bwMode="auto">
            <a:xfrm>
              <a:off x="2891852" y="5689702"/>
              <a:ext cx="1344172" cy="286092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S2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  <p:sp>
          <p:nvSpPr>
            <p:cNvPr id="52" name="Rectangle 51">
              <a:hlinkClick r:id="" action="ppaction://noaction"/>
            </p:cNvPr>
            <p:cNvSpPr/>
            <p:nvPr/>
          </p:nvSpPr>
          <p:spPr bwMode="auto">
            <a:xfrm>
              <a:off x="2891852" y="5971555"/>
              <a:ext cx="1344172" cy="286093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S1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</p:grpSp>
      <p:sp>
        <p:nvSpPr>
          <p:cNvPr id="53" name="Rectangle 52">
            <a:hlinkClick r:id="" action="ppaction://noaction"/>
          </p:cNvPr>
          <p:cNvSpPr/>
          <p:nvPr/>
        </p:nvSpPr>
        <p:spPr bwMode="auto">
          <a:xfrm>
            <a:off x="395536" y="4430712"/>
            <a:ext cx="1488827" cy="496888"/>
          </a:xfrm>
          <a:prstGeom prst="rect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i="0" dirty="0">
                <a:solidFill>
                  <a:schemeClr val="bg1"/>
                </a:solidFill>
              </a:rPr>
              <a:t>M 1</a:t>
            </a:r>
          </a:p>
        </p:txBody>
      </p:sp>
      <p:grpSp>
        <p:nvGrpSpPr>
          <p:cNvPr id="54" name="Groupe 53"/>
          <p:cNvGrpSpPr>
            <a:grpSpLocks/>
          </p:cNvGrpSpPr>
          <p:nvPr/>
        </p:nvGrpSpPr>
        <p:grpSpPr bwMode="auto">
          <a:xfrm>
            <a:off x="817563" y="4459288"/>
            <a:ext cx="1031875" cy="425450"/>
            <a:chOff x="2891852" y="5689702"/>
            <a:chExt cx="1344172" cy="567946"/>
          </a:xfrm>
        </p:grpSpPr>
        <p:sp>
          <p:nvSpPr>
            <p:cNvPr id="55" name="Rectangle 54">
              <a:hlinkClick r:id="" action="ppaction://noaction"/>
            </p:cNvPr>
            <p:cNvSpPr/>
            <p:nvPr/>
          </p:nvSpPr>
          <p:spPr bwMode="auto">
            <a:xfrm>
              <a:off x="2891852" y="5689702"/>
              <a:ext cx="1344172" cy="286092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S2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  <p:sp>
          <p:nvSpPr>
            <p:cNvPr id="56" name="Rectangle 55">
              <a:hlinkClick r:id="" action="ppaction://noaction"/>
            </p:cNvPr>
            <p:cNvSpPr/>
            <p:nvPr/>
          </p:nvSpPr>
          <p:spPr bwMode="auto">
            <a:xfrm>
              <a:off x="2891852" y="5971555"/>
              <a:ext cx="1344172" cy="286093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i="0" dirty="0">
                  <a:solidFill>
                    <a:srgbClr val="FFFFFF"/>
                  </a:solidFill>
                </a:rPr>
                <a:t>S1 </a:t>
              </a:r>
              <a:r>
                <a:rPr lang="fr-FR" sz="1200" i="0" dirty="0">
                  <a:solidFill>
                    <a:srgbClr val="FFFFFF"/>
                  </a:solidFill>
                </a:rPr>
                <a:t>30 ECTS</a:t>
              </a:r>
            </a:p>
          </p:txBody>
        </p:sp>
      </p:grpSp>
      <p:sp>
        <p:nvSpPr>
          <p:cNvPr id="20" name="Ellipse 5"/>
          <p:cNvSpPr/>
          <p:nvPr/>
        </p:nvSpPr>
        <p:spPr bwMode="auto">
          <a:xfrm>
            <a:off x="939941" y="4909765"/>
            <a:ext cx="425379" cy="150812"/>
          </a:xfrm>
          <a:prstGeom prst="ellipse">
            <a:avLst/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900" dirty="0">
                <a:solidFill>
                  <a:srgbClr val="FFFFFF"/>
                </a:solidFill>
              </a:rPr>
              <a:t>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239963" y="5202238"/>
            <a:ext cx="6657975" cy="126206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1600" b="1" i="0" dirty="0">
                <a:solidFill>
                  <a:srgbClr val="C00000"/>
                </a:solidFill>
                <a:cs typeface="Arial" charset="0"/>
              </a:rPr>
              <a:t>Domaines, mentions et parcours</a:t>
            </a:r>
            <a:r>
              <a:rPr lang="fr-FR" sz="1600" i="0" dirty="0">
                <a:cs typeface="Arial" charset="0"/>
              </a:rPr>
              <a:t/>
            </a:r>
            <a:br>
              <a:rPr lang="fr-FR" sz="1600" i="0" dirty="0">
                <a:cs typeface="Arial" charset="0"/>
              </a:rPr>
            </a:br>
            <a:r>
              <a:rPr lang="fr-FR" sz="15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Toutes les formations sont regroupées en 4 domaines. Chaque domaine se subdivise en mentions (45). La mention peut elle-même se décliner en parcours. </a:t>
            </a:r>
          </a:p>
          <a:p>
            <a:pPr eaLnBrk="1" hangingPunct="1">
              <a:defRPr/>
            </a:pPr>
            <a:r>
              <a:rPr lang="fr-FR" sz="1500" i="0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Chaque étudiant peut ainsi construire progressivement son projet personnel et professionnel. </a:t>
            </a:r>
            <a:endParaRPr lang="fr-FR" sz="1500" dirty="0">
              <a:cs typeface="Arial" charset="0"/>
            </a:endParaRPr>
          </a:p>
        </p:txBody>
      </p:sp>
      <p:pic>
        <p:nvPicPr>
          <p:cNvPr id="23599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5167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05" name="Group 77"/>
          <p:cNvGraphicFramePr>
            <a:graphicFrameLocks noGrp="1"/>
          </p:cNvGraphicFramePr>
          <p:nvPr/>
        </p:nvGraphicFramePr>
        <p:xfrm>
          <a:off x="322263" y="2420938"/>
          <a:ext cx="4033837" cy="4189412"/>
        </p:xfrm>
        <a:graphic>
          <a:graphicData uri="http://schemas.openxmlformats.org/drawingml/2006/table">
            <a:tbl>
              <a:tblPr/>
              <a:tblGrid>
                <a:gridCol w="4033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03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 licences d’art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3" marR="91443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2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 mentions 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Arts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Arts du spectacle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Arts plastiques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Musicologie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Histoire de l’art et archéologie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 Des doubles cursus et des parcours de spécialisation en audiovisuel, musicologie, médiation culturelle…</a:t>
                      </a:r>
                      <a:endParaRPr kumimoji="0" lang="fr-F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3" marR="91443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632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Débouchés : enseignant, administrateur de spectacles, producteur, manageur culturel, conservateur du patrimoine, critique ou expert en art, archéologue…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74747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3" marR="91443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4588" name="Text Box 3"/>
          <p:cNvSpPr txBox="1">
            <a:spLocks noChangeArrowheads="1"/>
          </p:cNvSpPr>
          <p:nvPr/>
        </p:nvSpPr>
        <p:spPr bwMode="auto">
          <a:xfrm>
            <a:off x="179388" y="1557338"/>
            <a:ext cx="8783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Domaine</a:t>
            </a:r>
            <a:r>
              <a:rPr lang="fr-FR" altLang="fr-FR" sz="1800" b="1">
                <a:solidFill>
                  <a:srgbClr val="C00000"/>
                </a:solidFill>
              </a:rPr>
              <a:t> Arts, lettres et langues</a:t>
            </a:r>
            <a:endParaRPr lang="fr-FR" altLang="fr-FR" sz="1800">
              <a:solidFill>
                <a:srgbClr val="404040"/>
              </a:solidFill>
              <a:latin typeface="Arial" pitchFamily="34" charset="0"/>
            </a:endParaRPr>
          </a:p>
        </p:txBody>
      </p:sp>
      <p:grpSp>
        <p:nvGrpSpPr>
          <p:cNvPr id="24589" name="Group 45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5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85000">
                  <a:srgbClr val="00B050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108" y="185"/>
              <a:ext cx="1512" cy="3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licences</a:t>
              </a:r>
              <a:b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</a:br>
              <a:r>
                <a:rPr lang="fr-FR" sz="14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généralistes LMD</a:t>
              </a:r>
              <a:endParaRPr lang="fr-FR" sz="29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graphicFrame>
        <p:nvGraphicFramePr>
          <p:cNvPr id="14" name="Group 77"/>
          <p:cNvGraphicFramePr>
            <a:graphicFrameLocks noGrp="1"/>
          </p:cNvGraphicFramePr>
          <p:nvPr/>
        </p:nvGraphicFramePr>
        <p:xfrm>
          <a:off x="4716463" y="2420938"/>
          <a:ext cx="4032250" cy="4189412"/>
        </p:xfrm>
        <a:graphic>
          <a:graphicData uri="http://schemas.openxmlformats.org/drawingml/2006/table">
            <a:tbl>
              <a:tblPr/>
              <a:tblGrid>
                <a:gridCol w="4032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03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 licences  de lettres et langues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2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 mentions 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Langues étrangères appliquées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Langues, littératures et civilisations étrangères et régionales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Lettres, langues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Lettres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du langage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632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Débouchés : enseignement, documentation, édition, relations presse, journalisme, tourisme, traduction spécialisée, interprétariat, commerce international…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24600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6871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05" name="Group 77"/>
          <p:cNvGraphicFramePr>
            <a:graphicFrameLocks noGrp="1"/>
          </p:cNvGraphicFramePr>
          <p:nvPr/>
        </p:nvGraphicFramePr>
        <p:xfrm>
          <a:off x="322263" y="2420938"/>
          <a:ext cx="2592387" cy="4103687"/>
        </p:xfrm>
        <a:graphic>
          <a:graphicData uri="http://schemas.openxmlformats.org/drawingml/2006/table">
            <a:tbl>
              <a:tblPr/>
              <a:tblGrid>
                <a:gridCol w="2592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40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 licences d’administration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479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 mentions :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Administration Economique et Sociale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Administration publique</a:t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 Des doubles cursus et des parcours de spécialisation en management, administration publique, administration territoriale…</a:t>
                      </a:r>
                      <a:endParaRPr kumimoji="0" lang="fr-F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74747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1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74747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Débouchés : ressources humaines, directeur administratif et financier, inspecteur de l’administration, audit, contrôle de gestion…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2604" name="Group 76"/>
          <p:cNvGraphicFramePr>
            <a:graphicFrameLocks noGrp="1"/>
          </p:cNvGraphicFramePr>
          <p:nvPr/>
        </p:nvGraphicFramePr>
        <p:xfrm>
          <a:off x="3203575" y="2420938"/>
          <a:ext cx="2663825" cy="4103687"/>
        </p:xfrm>
        <a:graphic>
          <a:graphicData uri="http://schemas.openxmlformats.org/drawingml/2006/table">
            <a:tbl>
              <a:tblPr/>
              <a:tblGrid>
                <a:gridCol w="2663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90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 licences de droit et </a:t>
                      </a:r>
                      <a:b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de sciences politiques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287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 mentions :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Droit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Science politique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 Différents parcours en droit public, privé, droit européen et international.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 Des doubles cursus (droit-histoire des arts, droit et biotechnologies…) et des diplômes multinationaux associant le droit français et un droit étranger (anglais, américain, russe, etc.).</a:t>
                      </a:r>
                      <a:endParaRPr kumimoji="0" lang="fr-F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74747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58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74747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Débouchés : avocat, magistrat, notaire, huissier, greffier, juriste international, commissaire priseur, lieutenant et commissaire de police, journaliste…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3359" name="Group 47"/>
          <p:cNvGraphicFramePr>
            <a:graphicFrameLocks noGrp="1"/>
          </p:cNvGraphicFramePr>
          <p:nvPr/>
        </p:nvGraphicFramePr>
        <p:xfrm>
          <a:off x="6156325" y="2420938"/>
          <a:ext cx="2663825" cy="4103687"/>
        </p:xfrm>
        <a:graphic>
          <a:graphicData uri="http://schemas.openxmlformats.org/drawingml/2006/table">
            <a:tbl>
              <a:tblPr/>
              <a:tblGrid>
                <a:gridCol w="26638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040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 licences d’économie </a:t>
                      </a:r>
                      <a:b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et de gestion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749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 mentions :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Économie et gestion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Économie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 Gestion</a:t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+ Des doubles cursus et de nombreux parcours de spécialisation…</a:t>
                      </a:r>
                      <a:endParaRPr kumimoji="0" lang="fr-FR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474747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246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74747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Débouchés : économiste, statisticien, enseignement, audit, banque, assurance, finance, </a:t>
                      </a:r>
                      <a:r>
                        <a:rPr kumimoji="0" lang="fr-FR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74747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risk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74747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-manager, commissaire aux comptes…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5632" name="Text Box 3"/>
          <p:cNvSpPr txBox="1">
            <a:spLocks noChangeArrowheads="1"/>
          </p:cNvSpPr>
          <p:nvPr/>
        </p:nvSpPr>
        <p:spPr bwMode="auto">
          <a:xfrm>
            <a:off x="179388" y="1557338"/>
            <a:ext cx="8783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Domaine</a:t>
            </a:r>
            <a:r>
              <a:rPr lang="fr-FR" altLang="fr-FR" sz="1800" b="1">
                <a:solidFill>
                  <a:srgbClr val="C00000"/>
                </a:solidFill>
              </a:rPr>
              <a:t> Droit, économie, gestion</a:t>
            </a:r>
            <a:endParaRPr lang="fr-FR" altLang="fr-FR" sz="1800">
              <a:solidFill>
                <a:srgbClr val="404040"/>
              </a:solidFill>
              <a:latin typeface="Arial" pitchFamily="34" charset="0"/>
            </a:endParaRPr>
          </a:p>
        </p:txBody>
      </p:sp>
      <p:grpSp>
        <p:nvGrpSpPr>
          <p:cNvPr id="25633" name="Group 45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5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85000">
                  <a:srgbClr val="00B050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108" y="185"/>
              <a:ext cx="1512" cy="3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licences</a:t>
              </a:r>
              <a:b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</a:br>
              <a:r>
                <a:rPr lang="fr-FR" sz="14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généralistes LMD</a:t>
              </a:r>
              <a:endParaRPr lang="fr-FR" sz="29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pic>
        <p:nvPicPr>
          <p:cNvPr id="25634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3791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179388" y="1557338"/>
            <a:ext cx="8783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12813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12813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12813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12813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12813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/>
              <a:t>Domaine</a:t>
            </a:r>
            <a:r>
              <a:rPr lang="fr-FR" altLang="fr-FR" sz="1800" b="1">
                <a:solidFill>
                  <a:srgbClr val="C00000"/>
                </a:solidFill>
              </a:rPr>
              <a:t> Sciences humaines et sociales</a:t>
            </a:r>
            <a:endParaRPr lang="fr-FR" altLang="fr-FR" sz="1800">
              <a:solidFill>
                <a:srgbClr val="404040"/>
              </a:solidFill>
              <a:latin typeface="Arial" pitchFamily="34" charset="0"/>
            </a:endParaRPr>
          </a:p>
        </p:txBody>
      </p:sp>
      <p:grpSp>
        <p:nvGrpSpPr>
          <p:cNvPr id="26627" name="Group 45"/>
          <p:cNvGrpSpPr>
            <a:grpSpLocks/>
          </p:cNvGrpSpPr>
          <p:nvPr/>
        </p:nvGrpSpPr>
        <p:grpSpPr bwMode="auto">
          <a:xfrm>
            <a:off x="0" y="0"/>
            <a:ext cx="2743200" cy="1208088"/>
            <a:chOff x="0" y="0"/>
            <a:chExt cx="1728" cy="761"/>
          </a:xfrm>
        </p:grpSpPr>
        <p:sp>
          <p:nvSpPr>
            <p:cNvPr id="5" name="AutoShape 83"/>
            <p:cNvSpPr>
              <a:spLocks noChangeArrowheads="1"/>
            </p:cNvSpPr>
            <p:nvPr/>
          </p:nvSpPr>
          <p:spPr bwMode="auto">
            <a:xfrm>
              <a:off x="0" y="0"/>
              <a:ext cx="1728" cy="761"/>
            </a:xfrm>
            <a:prstGeom prst="foldedCorner">
              <a:avLst>
                <a:gd name="adj" fmla="val 12500"/>
              </a:avLst>
            </a:prstGeom>
            <a:gradFill rotWithShape="1">
              <a:gsLst>
                <a:gs pos="85000">
                  <a:srgbClr val="00B050"/>
                </a:gs>
                <a:gs pos="0">
                  <a:schemeClr val="tx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82945" tIns="41473" rIns="82945" bIns="41473" anchor="ctr"/>
            <a:lstStyle/>
            <a:p>
              <a:pPr defTabSz="407988" eaLnBrk="1" hangingPunct="1">
                <a:defRPr/>
              </a:pPr>
              <a:endParaRPr lang="fr-FR" sz="1600" i="0">
                <a:latin typeface="Tahoma" pitchFamily="34" charset="0"/>
                <a:cs typeface="Arial" charset="0"/>
              </a:endParaRPr>
            </a:p>
          </p:txBody>
        </p:sp>
        <p:sp>
          <p:nvSpPr>
            <p:cNvPr id="45" name="Rectangle 76"/>
            <p:cNvSpPr>
              <a:spLocks noChangeArrowheads="1"/>
            </p:cNvSpPr>
            <p:nvPr/>
          </p:nvSpPr>
          <p:spPr bwMode="auto">
            <a:xfrm>
              <a:off x="108" y="185"/>
              <a:ext cx="1512" cy="3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algn="ctr" defTabSz="407988" eaLnBrk="1">
                <a:lnSpc>
                  <a:spcPct val="95000"/>
                </a:lnSpc>
                <a:buClr>
                  <a:srgbClr val="000000"/>
                </a:buClr>
                <a:buSzPct val="45000"/>
                <a:buFont typeface="StarSymbol" charset="0"/>
                <a:buNone/>
                <a:defRPr/>
              </a:pPr>
              <a: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Les licences</a:t>
              </a:r>
              <a:br>
                <a:rPr lang="fr-FR" sz="29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</a:br>
              <a:r>
                <a:rPr lang="fr-FR" sz="1400" b="1">
                  <a:solidFill>
                    <a:srgbClr val="F2F2F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pitchFamily="34" charset="0"/>
                  <a:cs typeface="Arial" charset="0"/>
                </a:rPr>
                <a:t>généralistes LMD</a:t>
              </a:r>
              <a:endParaRPr lang="fr-FR" sz="2900">
                <a:solidFill>
                  <a:srgbClr val="F2F2F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endParaRPr>
            </a:p>
          </p:txBody>
        </p:sp>
      </p:grpSp>
      <p:graphicFrame>
        <p:nvGraphicFramePr>
          <p:cNvPr id="13" name="Group 61"/>
          <p:cNvGraphicFramePr>
            <a:graphicFrameLocks noGrp="1"/>
          </p:cNvGraphicFramePr>
          <p:nvPr/>
        </p:nvGraphicFramePr>
        <p:xfrm>
          <a:off x="539750" y="2420938"/>
          <a:ext cx="8135938" cy="4083050"/>
        </p:xfrm>
        <a:graphic>
          <a:graphicData uri="http://schemas.openxmlformats.org/drawingml/2006/table">
            <a:tbl>
              <a:tblPr/>
              <a:tblGrid>
                <a:gridCol w="81359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91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 licences de sciences humaines et sociales</a:t>
                      </a:r>
                    </a:p>
                  </a:txBody>
                  <a:tcPr marL="91429" marR="91429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C1C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72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 mentions : </a:t>
                      </a: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/>
                      </a:r>
                      <a:b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</a:b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Géographie et aménagement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Histoire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Humanités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Philosophie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Psychologie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Sciences de l’éducation (L3)</a:t>
                      </a:r>
                    </a:p>
                  </a:txBody>
                  <a:tcPr marL="91429" marR="91429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066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Débouchés : enseignement, journalisme, édition, presse, écoute-conseil , formation, ressources humaines, recrutement, ergonomie, aménagement du territoire, urbanisme, conservation du patrimoine, documentation, exercice pastoral…</a:t>
                      </a:r>
                      <a:endParaRPr kumimoji="0" lang="fr-FR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29" marR="91429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4211638" y="3500438"/>
            <a:ext cx="0" cy="1425575"/>
          </a:xfrm>
          <a:prstGeom prst="line">
            <a:avLst/>
          </a:prstGeom>
          <a:noFill/>
          <a:ln w="12700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570413" y="3438525"/>
            <a:ext cx="401161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Char char="-"/>
            </a:pPr>
            <a:r>
              <a:rPr lang="fr-FR" altLang="fr-FR" sz="1400"/>
              <a:t>Sciences de l’homme, anthropologie, ethnologie (L3)</a:t>
            </a:r>
          </a:p>
          <a:p>
            <a:pPr>
              <a:buFontTx/>
              <a:buChar char="-"/>
            </a:pPr>
            <a:r>
              <a:rPr lang="fr-FR" altLang="fr-FR" sz="1400"/>
              <a:t>Information-communication</a:t>
            </a:r>
          </a:p>
          <a:p>
            <a:pPr>
              <a:buFontTx/>
              <a:buChar char="-"/>
            </a:pPr>
            <a:r>
              <a:rPr lang="fr-FR" altLang="fr-FR" sz="1400"/>
              <a:t>Sciences sociales</a:t>
            </a:r>
          </a:p>
          <a:p>
            <a:pPr>
              <a:buFontTx/>
              <a:buChar char="-"/>
            </a:pPr>
            <a:r>
              <a:rPr lang="fr-FR" altLang="fr-FR" sz="1400"/>
              <a:t>Sciences sanitaires et sociales</a:t>
            </a:r>
          </a:p>
          <a:p>
            <a:pPr>
              <a:buFontTx/>
              <a:buChar char="-"/>
            </a:pPr>
            <a:r>
              <a:rPr lang="fr-FR" altLang="fr-FR" sz="1400"/>
              <a:t>Sociologie</a:t>
            </a:r>
          </a:p>
          <a:p>
            <a:pPr>
              <a:buFontTx/>
              <a:buChar char="-"/>
            </a:pPr>
            <a:r>
              <a:rPr lang="fr-FR" altLang="fr-FR" sz="1400"/>
              <a:t>Théologie</a:t>
            </a:r>
          </a:p>
        </p:txBody>
      </p:sp>
      <p:pic>
        <p:nvPicPr>
          <p:cNvPr id="26640" name="Picture 198" descr="G:\AEFE\Commun\Partage_des_services\S_Communication\Charte graphique AEFE 2015\Logo AEFE\logo_AEFE_RV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8463" y="319088"/>
            <a:ext cx="8794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2047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2770</Words>
  <Application>Microsoft Office PowerPoint</Application>
  <PresentationFormat>Affichage à l'écran (4:3)</PresentationFormat>
  <Paragraphs>1298</Paragraphs>
  <Slides>29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</vt:vector>
  </TitlesOfParts>
  <Company>M.A.E.E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nouveautés de l’enseignement supérieur français</dc:title>
  <dc:creator>WOJCIECHOWSKI Anne-Sophie</dc:creator>
  <cp:lastModifiedBy>Direction</cp:lastModifiedBy>
  <cp:revision>35</cp:revision>
  <cp:lastPrinted>2019-11-19T09:20:44Z</cp:lastPrinted>
  <dcterms:created xsi:type="dcterms:W3CDTF">2019-10-08T08:49:19Z</dcterms:created>
  <dcterms:modified xsi:type="dcterms:W3CDTF">2021-11-22T08:32:17Z</dcterms:modified>
</cp:coreProperties>
</file>